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899" r:id="rId5"/>
    <p:sldId id="948" r:id="rId6"/>
    <p:sldId id="1511" r:id="rId7"/>
    <p:sldId id="947" r:id="rId8"/>
    <p:sldId id="928" r:id="rId9"/>
    <p:sldId id="927" r:id="rId10"/>
    <p:sldId id="908" r:id="rId11"/>
    <p:sldId id="941" r:id="rId12"/>
    <p:sldId id="909" r:id="rId13"/>
    <p:sldId id="943" r:id="rId14"/>
    <p:sldId id="944" r:id="rId15"/>
    <p:sldId id="945" r:id="rId16"/>
    <p:sldId id="946" r:id="rId17"/>
    <p:sldId id="937" r:id="rId18"/>
    <p:sldId id="942" r:id="rId19"/>
    <p:sldId id="931" r:id="rId20"/>
    <p:sldId id="9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C4838A-6844-4E5D-832D-D1768A11B5FA}">
          <p14:sldIdLst>
            <p14:sldId id="899"/>
            <p14:sldId id="948"/>
            <p14:sldId id="1511"/>
            <p14:sldId id="947"/>
            <p14:sldId id="928"/>
            <p14:sldId id="927"/>
            <p14:sldId id="908"/>
            <p14:sldId id="941"/>
            <p14:sldId id="909"/>
            <p14:sldId id="943"/>
            <p14:sldId id="944"/>
            <p14:sldId id="945"/>
            <p14:sldId id="946"/>
            <p14:sldId id="937"/>
            <p14:sldId id="942"/>
            <p14:sldId id="931"/>
            <p14:sldId id="94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Mallon" initials="SM" lastIdx="1" clrIdx="0">
    <p:extLst>
      <p:ext uri="{19B8F6BF-5375-455C-9EA6-DF929625EA0E}">
        <p15:presenceInfo xmlns:p15="http://schemas.microsoft.com/office/powerpoint/2012/main" userId="Simone Mall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7C1B2-B246-CF2D-BA35-97BB07525D16}" v="8" dt="2024-02-04T18:32:47.848"/>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08D56-431A-4831-B2F9-41C9BE3A0710}" type="datetimeFigureOut">
              <a:rPr lang="en-GB" smtClean="0"/>
              <a:t>08/02/2024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CE881-CB74-4A37-A2AA-107A31F381B3}" type="slidenum">
              <a:rPr lang="en-GB" smtClean="0"/>
              <a:t>‹#›</a:t>
            </a:fld>
            <a:endParaRPr lang="en-GB"/>
          </a:p>
        </p:txBody>
      </p:sp>
    </p:spTree>
    <p:extLst>
      <p:ext uri="{BB962C8B-B14F-4D97-AF65-F5344CB8AC3E}">
        <p14:creationId xmlns:p14="http://schemas.microsoft.com/office/powerpoint/2010/main" val="264331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AFDCA-2B3D-6646-89E6-6FB5AC645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96161-A4CA-5927-41F2-90A1BC2FD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097BA-BA86-A7DB-0648-8085002F7434}"/>
              </a:ext>
            </a:extLst>
          </p:cNvPr>
          <p:cNvSpPr>
            <a:spLocks noGrp="1"/>
          </p:cNvSpPr>
          <p:nvPr>
            <p:ph type="body" idx="1"/>
          </p:nvPr>
        </p:nvSpPr>
        <p:spPr/>
        <p:txBody>
          <a:bodyPr/>
          <a:lstStyle/>
          <a:p>
            <a:r>
              <a:rPr lang="en-US"/>
              <a:t>Students to answer in exercise books where possible</a:t>
            </a:r>
          </a:p>
          <a:p>
            <a:r>
              <a:rPr lang="en-US">
                <a:cs typeface="Calibri"/>
              </a:rPr>
              <a:t>After a calm, quiet entry and the register, tutors can then use the questions to invoke some class discussion</a:t>
            </a:r>
          </a:p>
          <a:p>
            <a:r>
              <a:rPr lang="en-US">
                <a:cs typeface="Calibri"/>
              </a:rPr>
              <a:t>Draw attention particularly to the final question – illicit that we (staff at The Albion) are there to support our students with their revision and the strategies we will offer to support them with are rooted in educational research. </a:t>
            </a:r>
          </a:p>
          <a:p>
            <a:r>
              <a:rPr lang="en-US">
                <a:cs typeface="Calibri"/>
              </a:rPr>
              <a:t>Today's session will focus on one of two strategies that we are encouraging all students to use because there is a strong evidence base that they are successful with supporting consolidation and success. </a:t>
            </a:r>
          </a:p>
        </p:txBody>
      </p:sp>
      <p:sp>
        <p:nvSpPr>
          <p:cNvPr id="4" name="Slide Number Placeholder 3">
            <a:extLst>
              <a:ext uri="{FF2B5EF4-FFF2-40B4-BE49-F238E27FC236}">
                <a16:creationId xmlns:a16="http://schemas.microsoft.com/office/drawing/2014/main" id="{6CDDCCF5-0535-C84A-50DB-6D8EF07390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01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US">
                <a:cs typeface="Calibri"/>
              </a:rPr>
              <a:t>This is a non – example, it is far too much information to recall – we need to break it down into smaller sections… next slide: </a:t>
            </a: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0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US">
                <a:cs typeface="Calibri"/>
              </a:rPr>
              <a:t>This is a non – example, it is far too much information to recall – we need to break it down into smaller sections… next slide: </a:t>
            </a: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81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US">
                <a:cs typeface="Calibri"/>
              </a:rPr>
              <a:t>This is a non – example, it is far too much information to recall – we need to break it down into smaller sections… next slide: </a:t>
            </a: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562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US">
                <a:cs typeface="Calibri"/>
              </a:rPr>
              <a:t>This is a non – example, it is far too much information to recall – we need to break it down into smaller sections… next slide: </a:t>
            </a: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01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52C3-1AEB-610F-3835-2EB5CD802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15220-D862-0F9B-4422-29681F7CD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C60B5-DF30-72C6-2A9C-2B5C4160F483}"/>
              </a:ext>
            </a:extLst>
          </p:cNvPr>
          <p:cNvSpPr>
            <a:spLocks noGrp="1"/>
          </p:cNvSpPr>
          <p:nvPr>
            <p:ph type="body" idx="1"/>
          </p:nvPr>
        </p:nvSpPr>
        <p:spPr/>
        <p:txBody>
          <a:bodyPr/>
          <a:lstStyle/>
          <a:p>
            <a:pPr>
              <a:defRPr/>
            </a:pPr>
            <a:r>
              <a:rPr lang="en-GB"/>
              <a:t>Students will work independently and then the teacher will purposefully circulate and support </a:t>
            </a:r>
          </a:p>
          <a:p>
            <a:pPr>
              <a:defRPr/>
            </a:pPr>
            <a:r>
              <a:rPr lang="en-GB" b="1"/>
              <a:t>After 10 minutes please use the visualiser to share good examples to the class </a:t>
            </a:r>
          </a:p>
          <a:p>
            <a:pPr>
              <a:defRPr/>
            </a:pPr>
            <a:r>
              <a:rPr lang="en-GB"/>
              <a:t>If the teacher could demonstrate the Leitner System this would support students to see how it is used successfully </a:t>
            </a:r>
          </a:p>
          <a:p>
            <a:pPr>
              <a:defRPr/>
            </a:pPr>
            <a:endParaRPr lang="en-GB"/>
          </a:p>
          <a:p>
            <a:pPr>
              <a:defRPr/>
            </a:pPr>
            <a:r>
              <a:rPr lang="en-GB"/>
              <a:t>Students to choose one of the tasks – Maths or English</a:t>
            </a:r>
          </a:p>
          <a:p>
            <a:pPr>
              <a:defRPr/>
            </a:pPr>
            <a:r>
              <a:rPr lang="en-GB"/>
              <a:t>Maths – flashcards needs to be very focused on </a:t>
            </a:r>
            <a:r>
              <a:rPr lang="en-GB" b="1"/>
              <a:t>methods</a:t>
            </a:r>
            <a:r>
              <a:rPr lang="en-GB"/>
              <a:t>, not just answers</a:t>
            </a:r>
          </a:p>
          <a:p>
            <a:pPr>
              <a:defRPr/>
            </a:pPr>
            <a:endParaRPr lang="en-US"/>
          </a:p>
        </p:txBody>
      </p:sp>
      <p:sp>
        <p:nvSpPr>
          <p:cNvPr id="4" name="Slide Number Placeholder 3">
            <a:extLst>
              <a:ext uri="{FF2B5EF4-FFF2-40B4-BE49-F238E27FC236}">
                <a16:creationId xmlns:a16="http://schemas.microsoft.com/office/drawing/2014/main" id="{5041F88F-39E7-8E86-5D3F-B1E85C0D6A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54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52C3-1AEB-610F-3835-2EB5CD802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15220-D862-0F9B-4422-29681F7CD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C60B5-DF30-72C6-2A9C-2B5C4160F483}"/>
              </a:ext>
            </a:extLst>
          </p:cNvPr>
          <p:cNvSpPr>
            <a:spLocks noGrp="1"/>
          </p:cNvSpPr>
          <p:nvPr>
            <p:ph type="body" idx="1"/>
          </p:nvPr>
        </p:nvSpPr>
        <p:spPr/>
        <p:txBody>
          <a:bodyPr/>
          <a:lstStyle/>
          <a:p>
            <a:pPr>
              <a:defRPr/>
            </a:pPr>
            <a:r>
              <a:rPr lang="en-GB"/>
              <a:t>Students will work independently and then the teacher will purposefully circulate and support </a:t>
            </a:r>
          </a:p>
          <a:p>
            <a:pPr>
              <a:defRPr/>
            </a:pPr>
            <a:r>
              <a:rPr lang="en-GB"/>
              <a:t>After 10 minutes please use the visualiser to share good examples to the class </a:t>
            </a:r>
          </a:p>
          <a:p>
            <a:pPr>
              <a:defRPr/>
            </a:pPr>
            <a:r>
              <a:rPr lang="en-GB"/>
              <a:t>If the teacher could demonstrate the Leitner System this would support students to see how it is used successfully </a:t>
            </a:r>
          </a:p>
          <a:p>
            <a:pPr>
              <a:defRPr/>
            </a:pPr>
            <a:endParaRPr lang="en-GB"/>
          </a:p>
          <a:p>
            <a:pPr>
              <a:defRPr/>
            </a:pPr>
            <a:r>
              <a:rPr lang="en-GB"/>
              <a:t>Students to choose one of the tasks – Maths or English</a:t>
            </a:r>
          </a:p>
          <a:p>
            <a:pPr>
              <a:defRPr/>
            </a:pPr>
            <a:r>
              <a:rPr lang="en-GB"/>
              <a:t>Maths – flashcards needs to be very focused on </a:t>
            </a:r>
            <a:r>
              <a:rPr lang="en-GB" b="1"/>
              <a:t>methods</a:t>
            </a:r>
            <a:r>
              <a:rPr lang="en-GB"/>
              <a:t>, not just answers</a:t>
            </a:r>
          </a:p>
          <a:p>
            <a:pPr>
              <a:defRPr/>
            </a:pPr>
            <a:endParaRPr lang="en-US"/>
          </a:p>
        </p:txBody>
      </p:sp>
      <p:sp>
        <p:nvSpPr>
          <p:cNvPr id="4" name="Slide Number Placeholder 3">
            <a:extLst>
              <a:ext uri="{FF2B5EF4-FFF2-40B4-BE49-F238E27FC236}">
                <a16:creationId xmlns:a16="http://schemas.microsoft.com/office/drawing/2014/main" id="{5041F88F-39E7-8E86-5D3F-B1E85C0D6A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315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8BB9B-232E-F8AF-1E79-43B0FE0F3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DC4FF-A19F-4C33-7E44-B5C02B038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87C03-742C-765E-6CD5-FC2B3B92D56E}"/>
              </a:ext>
            </a:extLst>
          </p:cNvPr>
          <p:cNvSpPr>
            <a:spLocks noGrp="1"/>
          </p:cNvSpPr>
          <p:nvPr>
            <p:ph type="body" idx="1"/>
          </p:nvPr>
        </p:nvSpPr>
        <p:spPr/>
        <p:txBody>
          <a:bodyPr/>
          <a:lstStyle/>
          <a:p>
            <a:pPr>
              <a:defRPr/>
            </a:pPr>
            <a:endParaRPr lang="en-US">
              <a:cs typeface="Calibri"/>
            </a:endParaRPr>
          </a:p>
        </p:txBody>
      </p:sp>
      <p:sp>
        <p:nvSpPr>
          <p:cNvPr id="4" name="Slide Number Placeholder 3">
            <a:extLst>
              <a:ext uri="{FF2B5EF4-FFF2-40B4-BE49-F238E27FC236}">
                <a16:creationId xmlns:a16="http://schemas.microsoft.com/office/drawing/2014/main" id="{90324296-1215-3DC1-F52B-4E4A74A118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42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AFDCA-2B3D-6646-89E6-6FB5AC645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96161-A4CA-5927-41F2-90A1BC2FD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097BA-BA86-A7DB-0648-8085002F7434}"/>
              </a:ext>
            </a:extLst>
          </p:cNvPr>
          <p:cNvSpPr>
            <a:spLocks noGrp="1"/>
          </p:cNvSpPr>
          <p:nvPr>
            <p:ph type="body" idx="1"/>
          </p:nvPr>
        </p:nvSpPr>
        <p:spPr/>
        <p:txBody>
          <a:bodyPr/>
          <a:lstStyle/>
          <a:p>
            <a:r>
              <a:rPr lang="en-US"/>
              <a:t>Students to answer in exercise books where possible</a:t>
            </a:r>
          </a:p>
          <a:p>
            <a:r>
              <a:rPr lang="en-US">
                <a:cs typeface="Calibri"/>
              </a:rPr>
              <a:t>After a calm, quiet entry and the register, tutors can then use the questions to invoke some class discussion</a:t>
            </a:r>
          </a:p>
          <a:p>
            <a:r>
              <a:rPr lang="en-US">
                <a:cs typeface="Calibri"/>
              </a:rPr>
              <a:t>Draw attention particularly to the final question – illicit that we (staff at The Albion) are there to support our students with their revision and the strategies we will offer to support them with are rooted in educational research. </a:t>
            </a:r>
          </a:p>
          <a:p>
            <a:r>
              <a:rPr lang="en-US">
                <a:cs typeface="Calibri"/>
              </a:rPr>
              <a:t>Today's session will focus on one of two strategies that we are encouraging all students to use because there is a strong evidence base that they are successful with supporting consolidation and success. </a:t>
            </a:r>
          </a:p>
        </p:txBody>
      </p:sp>
      <p:sp>
        <p:nvSpPr>
          <p:cNvPr id="4" name="Slide Number Placeholder 3">
            <a:extLst>
              <a:ext uri="{FF2B5EF4-FFF2-40B4-BE49-F238E27FC236}">
                <a16:creationId xmlns:a16="http://schemas.microsoft.com/office/drawing/2014/main" id="{6CDDCCF5-0535-C84A-50DB-6D8EF07390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72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GB" dirty="0">
                <a:cs typeface="Calibri"/>
              </a:rPr>
              <a:t>Explain why we are doing this – why we are putting these sessions on</a:t>
            </a:r>
            <a:endParaRPr lang="en-US" dirty="0">
              <a:cs typeface="Calibri"/>
            </a:endParaRP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EF9F6-FC00-3BF2-74C4-BA0378333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89F3B-9CD3-5AA0-2862-6A55D4752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4421C-F503-4739-518D-BB7049969A0C}"/>
              </a:ext>
            </a:extLst>
          </p:cNvPr>
          <p:cNvSpPr>
            <a:spLocks noGrp="1"/>
          </p:cNvSpPr>
          <p:nvPr>
            <p:ph type="body" idx="1"/>
          </p:nvPr>
        </p:nvSpPr>
        <p:spPr/>
        <p:txBody>
          <a:bodyPr/>
          <a:lstStyle/>
          <a:p>
            <a:r>
              <a:rPr lang="en-GB" dirty="0">
                <a:cs typeface="Calibri"/>
              </a:rPr>
              <a:t>Draw attention to how little time students have before the mocks/real exams begin</a:t>
            </a:r>
            <a:endParaRPr lang="en-GB" dirty="0"/>
          </a:p>
        </p:txBody>
      </p:sp>
      <p:sp>
        <p:nvSpPr>
          <p:cNvPr id="4" name="Slide Number Placeholder 3">
            <a:extLst>
              <a:ext uri="{FF2B5EF4-FFF2-40B4-BE49-F238E27FC236}">
                <a16:creationId xmlns:a16="http://schemas.microsoft.com/office/drawing/2014/main" id="{9E914039-DBF7-8BF0-F164-DC4E708A5B5A}"/>
              </a:ext>
            </a:extLst>
          </p:cNvPr>
          <p:cNvSpPr>
            <a:spLocks noGrp="1"/>
          </p:cNvSpPr>
          <p:nvPr>
            <p:ph type="sldNum" sz="quarter" idx="5"/>
          </p:nvPr>
        </p:nvSpPr>
        <p:spPr/>
        <p:txBody>
          <a:bodyPr/>
          <a:lstStyle/>
          <a:p>
            <a:fld id="{50803B7A-18A2-4664-8490-9A9114C89E4F}" type="slidenum">
              <a:rPr lang="en-GB" smtClean="0"/>
              <a:t>3</a:t>
            </a:fld>
            <a:endParaRPr lang="en-GB"/>
          </a:p>
        </p:txBody>
      </p:sp>
    </p:spTree>
    <p:extLst>
      <p:ext uri="{BB962C8B-B14F-4D97-AF65-F5344CB8AC3E}">
        <p14:creationId xmlns:p14="http://schemas.microsoft.com/office/powerpoint/2010/main" val="286956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GB">
                <a:cs typeface="Calibri"/>
              </a:rPr>
              <a:t>Explain to student about the theory of forgetting</a:t>
            </a:r>
          </a:p>
          <a:p>
            <a:pPr>
              <a:defRPr/>
            </a:pPr>
            <a:r>
              <a:rPr lang="en-GB">
                <a:cs typeface="Calibri"/>
              </a:rPr>
              <a:t>We HAVE to forget – it’s an important part of learning!</a:t>
            </a:r>
          </a:p>
          <a:p>
            <a:pPr>
              <a:defRPr/>
            </a:pPr>
            <a:endParaRPr lang="en-GB">
              <a:cs typeface="Calibri"/>
            </a:endParaRPr>
          </a:p>
          <a:p>
            <a:pPr>
              <a:defRPr/>
            </a:pPr>
            <a:r>
              <a:rPr lang="en-GB">
                <a:cs typeface="Calibri"/>
              </a:rPr>
              <a:t>The study by Ebbinghaus that has been replicated a number of times shows: </a:t>
            </a:r>
          </a:p>
          <a:p>
            <a:pPr>
              <a:defRPr/>
            </a:pPr>
            <a:r>
              <a:rPr lang="en-GB">
                <a:cs typeface="Calibri"/>
              </a:rPr>
              <a:t>- Our brains forget things quickly, especially if we do not revisit them</a:t>
            </a:r>
          </a:p>
          <a:p>
            <a:pPr>
              <a:defRPr/>
            </a:pPr>
            <a:r>
              <a:rPr lang="en-GB">
                <a:cs typeface="Calibri"/>
              </a:rPr>
              <a:t>- It is like when we hear a catchy song, but after a while we cannot remember the lyrics </a:t>
            </a:r>
          </a:p>
          <a:p>
            <a:pPr>
              <a:defRPr/>
            </a:pPr>
            <a:endParaRPr lang="en-GB">
              <a:cs typeface="Calibri"/>
            </a:endParaRPr>
          </a:p>
          <a:p>
            <a:pPr>
              <a:defRPr/>
            </a:pPr>
            <a:r>
              <a:rPr lang="en-GB">
                <a:cs typeface="Calibri"/>
              </a:rPr>
              <a:t>Right after learning we forget a lot – but there is a trick that will support us to break the forgetting curve:  </a:t>
            </a:r>
          </a:p>
          <a:p>
            <a:pPr>
              <a:defRPr/>
            </a:pPr>
            <a:r>
              <a:rPr lang="en-GB">
                <a:cs typeface="Calibri"/>
              </a:rPr>
              <a:t>- If you review regularly – you can make the information stick </a:t>
            </a:r>
          </a:p>
          <a:p>
            <a:pPr>
              <a:defRPr/>
            </a:pPr>
            <a:r>
              <a:rPr lang="en-GB">
                <a:cs typeface="Calibri"/>
              </a:rPr>
              <a:t>- we need to make reviewing the information we learn into a habit </a:t>
            </a:r>
          </a:p>
          <a:p>
            <a:pPr>
              <a:defRPr/>
            </a:pPr>
            <a:r>
              <a:rPr lang="en-GB">
                <a:cs typeface="Calibri"/>
              </a:rPr>
              <a:t>- revisiting your notes and study material regularly </a:t>
            </a:r>
          </a:p>
          <a:p>
            <a:pPr>
              <a:defRPr/>
            </a:pPr>
            <a:endParaRPr lang="en-GB">
              <a:cs typeface="Calibri"/>
            </a:endParaRPr>
          </a:p>
          <a:p>
            <a:pPr>
              <a:defRPr/>
            </a:pPr>
            <a:endParaRPr lang="en-US">
              <a:cs typeface="Calibri"/>
            </a:endParaRP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49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GB">
                <a:cs typeface="Calibri"/>
              </a:rPr>
              <a:t>Spaced practice involves spacing out study sessions over time to enhance long –term retention. It is more effective than cramming as it helps the information through repeated exposure, reinforcing memory and promoting better recall during exams. </a:t>
            </a:r>
          </a:p>
          <a:p>
            <a:pPr>
              <a:defRPr/>
            </a:pPr>
            <a:endParaRPr lang="en-US">
              <a:cs typeface="Calibri"/>
            </a:endParaRPr>
          </a:p>
          <a:p>
            <a:pPr>
              <a:defRPr/>
            </a:pPr>
            <a:r>
              <a:rPr lang="en-US">
                <a:cs typeface="Calibri"/>
              </a:rPr>
              <a:t>We will do the above via the Leitner System… next slide </a:t>
            </a: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49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GB">
                <a:cs typeface="Calibri"/>
              </a:rPr>
              <a:t>This system will support you to remember without feeling overwhelmed: </a:t>
            </a:r>
          </a:p>
          <a:p>
            <a:pPr marL="171450" indent="-171450">
              <a:buFont typeface="Wingdings" panose="05000000000000000000" pitchFamily="2" charset="2"/>
              <a:buChar char="§"/>
              <a:defRPr/>
            </a:pPr>
            <a:endParaRPr lang="en-GB">
              <a:cs typeface="Calibri"/>
            </a:endParaRPr>
          </a:p>
          <a:p>
            <a:pPr marL="171450" indent="-171450">
              <a:buFont typeface="Wingdings" panose="05000000000000000000" pitchFamily="2" charset="2"/>
              <a:buChar char="§"/>
              <a:defRPr/>
            </a:pPr>
            <a:r>
              <a:rPr lang="en-GB">
                <a:cs typeface="Calibri"/>
              </a:rPr>
              <a:t>Each time you get a card right, you move it up a pile/ higher level </a:t>
            </a:r>
          </a:p>
          <a:p>
            <a:pPr marL="171450" indent="-171450">
              <a:buFont typeface="Wingdings" panose="05000000000000000000" pitchFamily="2" charset="2"/>
              <a:buChar char="§"/>
              <a:defRPr/>
            </a:pPr>
            <a:r>
              <a:rPr lang="en-GB">
                <a:cs typeface="Calibri"/>
              </a:rPr>
              <a:t>If you don’t get it right it moves back to pile one </a:t>
            </a:r>
          </a:p>
          <a:p>
            <a:pPr marL="171450" indent="-171450">
              <a:buFont typeface="Wingdings" panose="05000000000000000000" pitchFamily="2" charset="2"/>
              <a:buChar char="§"/>
              <a:defRPr/>
            </a:pPr>
            <a:r>
              <a:rPr lang="en-GB">
                <a:cs typeface="Calibri"/>
              </a:rPr>
              <a:t>The effortful learning takes place when we focus on pile 2 &amp; 3 and are getting them right! </a:t>
            </a:r>
          </a:p>
          <a:p>
            <a:pPr marL="171450" indent="-171450">
              <a:buFont typeface="Wingdings" panose="05000000000000000000" pitchFamily="2" charset="2"/>
              <a:buChar char="§"/>
              <a:defRPr/>
            </a:pPr>
            <a:r>
              <a:rPr lang="en-GB">
                <a:cs typeface="Calibri"/>
              </a:rPr>
              <a:t>This means we are breaking the forgetting curve! </a:t>
            </a:r>
          </a:p>
          <a:p>
            <a:pPr>
              <a:defRPr/>
            </a:pPr>
            <a:endParaRPr lang="en-US">
              <a:cs typeface="Calibri"/>
            </a:endParaRP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93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US">
                <a:cs typeface="Calibri"/>
              </a:rPr>
              <a:t>Give students a minute to read this and re – explain if necessary: </a:t>
            </a:r>
          </a:p>
          <a:p>
            <a:pPr marL="171450" indent="-171450">
              <a:buFont typeface="Wingdings" panose="05000000000000000000" pitchFamily="2" charset="2"/>
              <a:buChar char="§"/>
              <a:defRPr/>
            </a:pPr>
            <a:r>
              <a:rPr lang="en-GB">
                <a:cs typeface="Calibri"/>
              </a:rPr>
              <a:t>Each time you get a card right, you move it up a pile/ higher level </a:t>
            </a:r>
          </a:p>
          <a:p>
            <a:pPr marL="171450" indent="-171450">
              <a:buFont typeface="Wingdings" panose="05000000000000000000" pitchFamily="2" charset="2"/>
              <a:buChar char="§"/>
              <a:defRPr/>
            </a:pPr>
            <a:r>
              <a:rPr lang="en-GB">
                <a:cs typeface="Calibri"/>
              </a:rPr>
              <a:t>If you don’t get it right it moves back to pile one </a:t>
            </a:r>
          </a:p>
          <a:p>
            <a:pPr marL="171450" indent="-171450">
              <a:buFont typeface="Wingdings" panose="05000000000000000000" pitchFamily="2" charset="2"/>
              <a:buChar char="§"/>
              <a:defRPr/>
            </a:pPr>
            <a:r>
              <a:rPr lang="en-GB">
                <a:cs typeface="Calibri"/>
              </a:rPr>
              <a:t>The effortful learning takes place when we focus on pile 2 &amp; 3 and are getting them right! </a:t>
            </a:r>
          </a:p>
          <a:p>
            <a:pPr marL="171450" indent="-171450">
              <a:buFont typeface="Wingdings" panose="05000000000000000000" pitchFamily="2" charset="2"/>
              <a:buChar char="§"/>
              <a:defRPr/>
            </a:pPr>
            <a:r>
              <a:rPr lang="en-GB">
                <a:cs typeface="Calibri"/>
              </a:rPr>
              <a:t>This means we are breaking the forgetting curve! </a:t>
            </a:r>
          </a:p>
          <a:p>
            <a:pPr>
              <a:defRPr/>
            </a:pPr>
            <a:endParaRPr lang="en-US">
              <a:cs typeface="Calibri"/>
            </a:endParaRP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00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US">
                <a:cs typeface="Calibri"/>
              </a:rPr>
              <a:t>Give students a minute to read this and re – explain if necessary: </a:t>
            </a:r>
          </a:p>
          <a:p>
            <a:pPr marL="171450" indent="-171450">
              <a:buFont typeface="Wingdings" panose="05000000000000000000" pitchFamily="2" charset="2"/>
              <a:buChar char="§"/>
              <a:defRPr/>
            </a:pPr>
            <a:r>
              <a:rPr lang="en-GB">
                <a:cs typeface="Calibri"/>
              </a:rPr>
              <a:t>Each time you get a card right, you move it up a pile/ higher level </a:t>
            </a:r>
          </a:p>
          <a:p>
            <a:pPr marL="171450" indent="-171450">
              <a:buFont typeface="Wingdings" panose="05000000000000000000" pitchFamily="2" charset="2"/>
              <a:buChar char="§"/>
              <a:defRPr/>
            </a:pPr>
            <a:r>
              <a:rPr lang="en-GB">
                <a:cs typeface="Calibri"/>
              </a:rPr>
              <a:t>If you don’t get it right it moves back to pile one </a:t>
            </a:r>
          </a:p>
          <a:p>
            <a:pPr marL="171450" indent="-171450">
              <a:buFont typeface="Wingdings" panose="05000000000000000000" pitchFamily="2" charset="2"/>
              <a:buChar char="§"/>
              <a:defRPr/>
            </a:pPr>
            <a:r>
              <a:rPr lang="en-GB">
                <a:cs typeface="Calibri"/>
              </a:rPr>
              <a:t>The effortful learning takes place when we focus on pile 2 &amp; 3 and are getting them right! </a:t>
            </a:r>
          </a:p>
          <a:p>
            <a:pPr marL="171450" indent="-171450">
              <a:buFont typeface="Wingdings" panose="05000000000000000000" pitchFamily="2" charset="2"/>
              <a:buChar char="§"/>
              <a:defRPr/>
            </a:pPr>
            <a:r>
              <a:rPr lang="en-GB">
                <a:cs typeface="Calibri"/>
              </a:rPr>
              <a:t>This means we are breaking the forgetting curve! </a:t>
            </a:r>
          </a:p>
          <a:p>
            <a:pPr>
              <a:defRPr/>
            </a:pPr>
            <a:endParaRPr lang="en-US">
              <a:cs typeface="Calibri"/>
            </a:endParaRP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69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668B2-BD2A-3A0E-0613-0E03C8B8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1102C-F157-77DB-CD76-19612C875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90AA9-C3B7-EA9F-E161-7E896E7AC82C}"/>
              </a:ext>
            </a:extLst>
          </p:cNvPr>
          <p:cNvSpPr>
            <a:spLocks noGrp="1"/>
          </p:cNvSpPr>
          <p:nvPr>
            <p:ph type="body" idx="1"/>
          </p:nvPr>
        </p:nvSpPr>
        <p:spPr/>
        <p:txBody>
          <a:bodyPr/>
          <a:lstStyle/>
          <a:p>
            <a:pPr>
              <a:defRPr/>
            </a:pPr>
            <a:r>
              <a:rPr lang="en-US">
                <a:cs typeface="Calibri"/>
              </a:rPr>
              <a:t>This is a non – example, it is far too much information to recall – we need to break it down into smaller sections… next slide: </a:t>
            </a:r>
          </a:p>
        </p:txBody>
      </p:sp>
      <p:sp>
        <p:nvSpPr>
          <p:cNvPr id="4" name="Slide Number Placeholder 3">
            <a:extLst>
              <a:ext uri="{FF2B5EF4-FFF2-40B4-BE49-F238E27FC236}">
                <a16:creationId xmlns:a16="http://schemas.microsoft.com/office/drawing/2014/main" id="{9B2EC8ED-BDCD-4A85-98F2-4FA354A615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28CAD-7BF6-4A50-B87E-5BFF79F7D6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17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F9D8-F978-486B-A375-4145A1C54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8D583E-782D-4B3A-AC94-4F15F70642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DD8A81-CBBE-4478-A01B-B60A4A97B974}"/>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5" name="Footer Placeholder 4">
            <a:extLst>
              <a:ext uri="{FF2B5EF4-FFF2-40B4-BE49-F238E27FC236}">
                <a16:creationId xmlns:a16="http://schemas.microsoft.com/office/drawing/2014/main" id="{668DB0FA-B5BC-4682-A6F4-2496A100D0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BF7535-53E8-4AE3-97DD-EA9AFCB969DC}"/>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289608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4301-A76D-4EF0-B7FB-DCC2649D31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18F77E-B786-4803-A9A2-0BD3C3F725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D0AB95-F54D-4362-8405-F9F863437EFF}"/>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5" name="Footer Placeholder 4">
            <a:extLst>
              <a:ext uri="{FF2B5EF4-FFF2-40B4-BE49-F238E27FC236}">
                <a16:creationId xmlns:a16="http://schemas.microsoft.com/office/drawing/2014/main" id="{95703B81-E505-4524-B64E-3DCC55225E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43FAA5-8361-420B-AEE6-48E332FFBAFC}"/>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297691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E6C44-646E-4534-95C2-72C4E75B3F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1F40D3-2E77-4F36-AC1B-895963BF5D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6FED5A-561D-4F85-8852-A4E2E328DD46}"/>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5" name="Footer Placeholder 4">
            <a:extLst>
              <a:ext uri="{FF2B5EF4-FFF2-40B4-BE49-F238E27FC236}">
                <a16:creationId xmlns:a16="http://schemas.microsoft.com/office/drawing/2014/main" id="{AF3D4A2D-1529-4196-99C0-0478AEBBC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497646-369F-4392-B01D-1AC767AA68D1}"/>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64615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D6F3-8C18-4271-B38B-BCA7E66400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7EB024-A985-4B44-9F3A-AD22E9F7A0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924996-84F2-4069-A18D-504B1C215EC2}"/>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5" name="Footer Placeholder 4">
            <a:extLst>
              <a:ext uri="{FF2B5EF4-FFF2-40B4-BE49-F238E27FC236}">
                <a16:creationId xmlns:a16="http://schemas.microsoft.com/office/drawing/2014/main" id="{B3265942-121E-4564-B285-90DE279E7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7A8A0E-2345-453C-9B54-69C6DC98661C}"/>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215877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0487-B04D-471C-86D9-84F44D3C56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3C2994-D358-4826-8B4F-94602CA73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01BA91-13C1-443C-8150-C1AE9CB6D9F1}"/>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5" name="Footer Placeholder 4">
            <a:extLst>
              <a:ext uri="{FF2B5EF4-FFF2-40B4-BE49-F238E27FC236}">
                <a16:creationId xmlns:a16="http://schemas.microsoft.com/office/drawing/2014/main" id="{EDF53F93-886A-4F1A-9D96-A06528877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48102-C3C7-4B8E-B643-02C161C131B0}"/>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327539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EC3D-D561-48ED-966A-B6244FA1E1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12939F-BB4B-4E48-87A9-E3ED00A19A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590A1B-3D64-4CAD-8146-49F498A999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A31267-6828-407F-AC13-1C3B21369102}"/>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6" name="Footer Placeholder 5">
            <a:extLst>
              <a:ext uri="{FF2B5EF4-FFF2-40B4-BE49-F238E27FC236}">
                <a16:creationId xmlns:a16="http://schemas.microsoft.com/office/drawing/2014/main" id="{EFD3DDA8-DF59-496B-B6E1-AE6A475712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160A51-1E3B-4532-8F84-04F011EDA507}"/>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4234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D091-9266-477D-BA90-1CE6D10F95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05DB4B-7687-4DC5-A338-E0B569B2D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1A8B0E-CBA5-4D86-8B60-55822D89E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2C832F-09B6-4D40-BA48-8952ED2C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D1A73C-BBA9-47AF-8C28-8143640EC2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37DBF7-1488-4188-9DC8-DEEA08096BAB}"/>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8" name="Footer Placeholder 7">
            <a:extLst>
              <a:ext uri="{FF2B5EF4-FFF2-40B4-BE49-F238E27FC236}">
                <a16:creationId xmlns:a16="http://schemas.microsoft.com/office/drawing/2014/main" id="{AB1CDB04-D1B5-4D22-B36D-E803310FEF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0B23E5-4A40-4312-9AAE-C3BE655E5C12}"/>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1620369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ABA9-0C98-4C9D-BA9F-826B9A1E47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74CE3F-0363-4EF0-8F50-FE115AAD0C2E}"/>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4" name="Footer Placeholder 3">
            <a:extLst>
              <a:ext uri="{FF2B5EF4-FFF2-40B4-BE49-F238E27FC236}">
                <a16:creationId xmlns:a16="http://schemas.microsoft.com/office/drawing/2014/main" id="{BD136AAD-E072-43D7-84EE-CF08270A91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3E548D-3542-4D66-A544-0C3D471B9DEC}"/>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68539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59356-BC91-4AE6-97EC-A132BD4A8FFA}"/>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3" name="Footer Placeholder 2">
            <a:extLst>
              <a:ext uri="{FF2B5EF4-FFF2-40B4-BE49-F238E27FC236}">
                <a16:creationId xmlns:a16="http://schemas.microsoft.com/office/drawing/2014/main" id="{2D9BA690-149F-46C1-8895-D8A139BB50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5F663A-1A4D-4AC5-A3F0-3424D6CF37DF}"/>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237774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BF26-F17E-4019-B8E9-619951273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733A95-1E46-4420-93E9-A1FDCD3E5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2EC5A6-DDB8-4CAA-B2DD-A184DE343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ECA93-0402-4B42-A973-79CE97E43150}"/>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6" name="Footer Placeholder 5">
            <a:extLst>
              <a:ext uri="{FF2B5EF4-FFF2-40B4-BE49-F238E27FC236}">
                <a16:creationId xmlns:a16="http://schemas.microsoft.com/office/drawing/2014/main" id="{353B6C5F-C555-4C41-AF50-1020D91B8B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1A09EA-B024-468A-A447-B4E03662DE3D}"/>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149472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C4A2-A40B-436D-B8FF-4AA764E7FF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3CB228-C9EE-484B-8BAD-5746F9C2F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A5DBFD-E1A1-4BF5-A5E5-E02250889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23FB7-BA7F-4390-9CB9-F6D2B3F8BED7}"/>
              </a:ext>
            </a:extLst>
          </p:cNvPr>
          <p:cNvSpPr>
            <a:spLocks noGrp="1"/>
          </p:cNvSpPr>
          <p:nvPr>
            <p:ph type="dt" sz="half" idx="10"/>
          </p:nvPr>
        </p:nvSpPr>
        <p:spPr/>
        <p:txBody>
          <a:bodyPr/>
          <a:lstStyle/>
          <a:p>
            <a:fld id="{11D31F30-D089-49CE-B8B8-63C5EE08A98D}" type="datetimeFigureOut">
              <a:rPr lang="en-GB" smtClean="0"/>
              <a:t>08/02/2024</a:t>
            </a:fld>
            <a:endParaRPr lang="en-GB"/>
          </a:p>
        </p:txBody>
      </p:sp>
      <p:sp>
        <p:nvSpPr>
          <p:cNvPr id="6" name="Footer Placeholder 5">
            <a:extLst>
              <a:ext uri="{FF2B5EF4-FFF2-40B4-BE49-F238E27FC236}">
                <a16:creationId xmlns:a16="http://schemas.microsoft.com/office/drawing/2014/main" id="{A82F8C93-2021-4D09-8646-DC9E3107EB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2E1975-B92E-42D9-BB78-A9DD8C4577C1}"/>
              </a:ext>
            </a:extLst>
          </p:cNvPr>
          <p:cNvSpPr>
            <a:spLocks noGrp="1"/>
          </p:cNvSpPr>
          <p:nvPr>
            <p:ph type="sldNum" sz="quarter" idx="12"/>
          </p:nvPr>
        </p:nvSpPr>
        <p:spPr/>
        <p:txBody>
          <a:bodyPr/>
          <a:lstStyle/>
          <a:p>
            <a:fld id="{02B240E0-E337-4378-B4BB-B4976DF4A592}" type="slidenum">
              <a:rPr lang="en-GB" smtClean="0"/>
              <a:t>‹#›</a:t>
            </a:fld>
            <a:endParaRPr lang="en-GB"/>
          </a:p>
        </p:txBody>
      </p:sp>
    </p:spTree>
    <p:extLst>
      <p:ext uri="{BB962C8B-B14F-4D97-AF65-F5344CB8AC3E}">
        <p14:creationId xmlns:p14="http://schemas.microsoft.com/office/powerpoint/2010/main" val="206450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193365-99BD-4B38-9942-584C9CA5C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A299C2-62DB-4D26-BF26-669DCAFBD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7A228F-E3C1-4BC7-9F56-8EB26DB53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31F30-D089-49CE-B8B8-63C5EE08A98D}" type="datetimeFigureOut">
              <a:rPr lang="en-GB" smtClean="0"/>
              <a:t>08/02/2024</a:t>
            </a:fld>
            <a:endParaRPr lang="en-GB"/>
          </a:p>
        </p:txBody>
      </p:sp>
      <p:sp>
        <p:nvSpPr>
          <p:cNvPr id="5" name="Footer Placeholder 4">
            <a:extLst>
              <a:ext uri="{FF2B5EF4-FFF2-40B4-BE49-F238E27FC236}">
                <a16:creationId xmlns:a16="http://schemas.microsoft.com/office/drawing/2014/main" id="{1842A6B0-61FE-44BE-B0F1-6A2092BB6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711FF3-1DFD-4542-9A46-44B53E68A7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240E0-E337-4378-B4BB-B4976DF4A592}" type="slidenum">
              <a:rPr lang="en-GB" smtClean="0"/>
              <a:t>‹#›</a:t>
            </a:fld>
            <a:endParaRPr lang="en-GB"/>
          </a:p>
        </p:txBody>
      </p:sp>
    </p:spTree>
    <p:extLst>
      <p:ext uri="{BB962C8B-B14F-4D97-AF65-F5344CB8AC3E}">
        <p14:creationId xmlns:p14="http://schemas.microsoft.com/office/powerpoint/2010/main" val="1132568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C20EvKtdJwQ?feature=oembed" TargetMode="Externa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8097-1F6C-FAAF-872F-B992A6E5FD0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9ADC7E9-A783-7C3C-05E1-72DA2460AF38}"/>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D13EC04-DF1A-3AB1-4225-2F168B1F274D}"/>
              </a:ext>
            </a:extLst>
          </p:cNvPr>
          <p:cNvSpPr/>
          <p:nvPr/>
        </p:nvSpPr>
        <p:spPr>
          <a:xfrm>
            <a:off x="85766" y="183855"/>
            <a:ext cx="11894292" cy="584775"/>
          </a:xfrm>
          <a:prstGeom prst="rect">
            <a:avLst/>
          </a:prstGeom>
        </p:spPr>
        <p:txBody>
          <a:bodyPr wrap="square" lIns="91440" tIns="45720" rIns="91440" bIns="45720" anchor="t">
            <a:spAutoFit/>
          </a:bodyPr>
          <a:lstStyle/>
          <a:p>
            <a:pPr>
              <a:defRPr/>
            </a:pPr>
            <a:endParaRPr lang="en-GB" sz="3200" b="1" i="1" u="sng">
              <a:solidFill>
                <a:schemeClr val="accent1"/>
              </a:solidFill>
              <a:latin typeface="Century Gothic"/>
            </a:endParaRPr>
          </a:p>
        </p:txBody>
      </p:sp>
      <p:sp>
        <p:nvSpPr>
          <p:cNvPr id="3" name="TextBox 2">
            <a:extLst>
              <a:ext uri="{FF2B5EF4-FFF2-40B4-BE49-F238E27FC236}">
                <a16:creationId xmlns:a16="http://schemas.microsoft.com/office/drawing/2014/main" id="{F0B700AC-21B5-EF93-7AA1-32D8EE077241}"/>
              </a:ext>
            </a:extLst>
          </p:cNvPr>
          <p:cNvSpPr txBox="1"/>
          <p:nvPr/>
        </p:nvSpPr>
        <p:spPr>
          <a:xfrm>
            <a:off x="85766" y="212996"/>
            <a:ext cx="12245904"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b="1" u="sng">
              <a:solidFill>
                <a:srgbClr val="052264"/>
              </a:solidFill>
              <a:ea typeface="Calibri" panose="020F0502020204030204"/>
              <a:cs typeface="Calibri"/>
            </a:endParaRPr>
          </a:p>
          <a:p>
            <a:pPr algn="ctr"/>
            <a:r>
              <a:rPr lang="en-US" sz="2000" b="1" u="sng">
                <a:solidFill>
                  <a:srgbClr val="052264"/>
                </a:solidFill>
                <a:ea typeface="Calibri" panose="020F0502020204030204"/>
                <a:cs typeface="Calibri"/>
              </a:rPr>
              <a:t>DO NOW</a:t>
            </a:r>
          </a:p>
          <a:p>
            <a:endParaRPr lang="en-US" sz="2000" b="1" u="sng">
              <a:solidFill>
                <a:srgbClr val="052264"/>
              </a:solidFill>
              <a:ea typeface="Calibri" panose="020F0502020204030204"/>
              <a:cs typeface="Calibri"/>
            </a:endParaRPr>
          </a:p>
          <a:p>
            <a:r>
              <a:rPr lang="en-US" sz="2000" b="1">
                <a:solidFill>
                  <a:srgbClr val="052264"/>
                </a:solidFill>
                <a:ea typeface="Calibri" panose="020F0502020204030204"/>
                <a:cs typeface="Calibri"/>
              </a:rPr>
              <a:t>Write your answers in full sentences in your exercise books.</a:t>
            </a:r>
          </a:p>
          <a:p>
            <a:endParaRPr lang="en-US" sz="2000" b="1">
              <a:solidFill>
                <a:srgbClr val="052264"/>
              </a:solidFill>
              <a:ea typeface="Calibri" panose="020F0502020204030204"/>
              <a:cs typeface="Calibri"/>
            </a:endParaRPr>
          </a:p>
          <a:p>
            <a:r>
              <a:rPr lang="en-US" sz="2000">
                <a:solidFill>
                  <a:srgbClr val="052264"/>
                </a:solidFill>
                <a:ea typeface="Calibri" panose="020F0502020204030204"/>
                <a:cs typeface="Calibri"/>
              </a:rPr>
              <a:t>1. What revision strategies do you use? </a:t>
            </a:r>
          </a:p>
          <a:p>
            <a:endParaRPr lang="en-US" sz="2000" u="sng">
              <a:solidFill>
                <a:srgbClr val="052264"/>
              </a:solidFill>
              <a:ea typeface="Calibri" panose="020F0502020204030204"/>
              <a:cs typeface="Calibri"/>
            </a:endParaRPr>
          </a:p>
          <a:p>
            <a:r>
              <a:rPr lang="en-US" sz="2000">
                <a:solidFill>
                  <a:srgbClr val="052264"/>
                </a:solidFill>
                <a:ea typeface="Calibri" panose="020F0502020204030204"/>
                <a:cs typeface="Calibri"/>
              </a:rPr>
              <a:t>2. How do you use them? </a:t>
            </a:r>
          </a:p>
          <a:p>
            <a:endParaRPr lang="en-US" sz="2000">
              <a:solidFill>
                <a:srgbClr val="052264"/>
              </a:solidFill>
              <a:ea typeface="Calibri" panose="020F0502020204030204"/>
              <a:cs typeface="Calibri"/>
            </a:endParaRPr>
          </a:p>
          <a:p>
            <a:r>
              <a:rPr lang="en-US" sz="2000">
                <a:solidFill>
                  <a:srgbClr val="052264"/>
                </a:solidFill>
                <a:ea typeface="Calibri" panose="020F0502020204030204"/>
                <a:cs typeface="Calibri"/>
              </a:rPr>
              <a:t>3. How do you know they are successful? </a:t>
            </a:r>
          </a:p>
          <a:p>
            <a:endParaRPr lang="en-US" sz="2000">
              <a:solidFill>
                <a:srgbClr val="052264"/>
              </a:solidFill>
              <a:ea typeface="Calibri" panose="020F0502020204030204"/>
              <a:cs typeface="Calibri"/>
            </a:endParaRPr>
          </a:p>
          <a:p>
            <a:r>
              <a:rPr lang="en-US" sz="2000">
                <a:solidFill>
                  <a:srgbClr val="052264"/>
                </a:solidFill>
                <a:ea typeface="Calibri" panose="020F0502020204030204"/>
                <a:cs typeface="Calibri"/>
              </a:rPr>
              <a:t>4. What difficulties do you encounter with revision and how can we overcome these? </a:t>
            </a:r>
            <a:endParaRPr lang="en-US" sz="1600" b="1">
              <a:solidFill>
                <a:srgbClr val="FFFFFF"/>
              </a:solidFill>
              <a:ea typeface="Calibri" panose="020F0502020204030204"/>
              <a:cs typeface="Calibri"/>
            </a:endParaRPr>
          </a:p>
          <a:p>
            <a:pPr marL="800100" lvl="1" indent="-342900">
              <a:buFont typeface="Arial"/>
              <a:buChar char="•"/>
            </a:pPr>
            <a:endParaRPr lang="en-US" b="1">
              <a:solidFill>
                <a:srgbClr val="052264"/>
              </a:solidFill>
              <a:ea typeface="Calibri" panose="020F0502020204030204"/>
              <a:cs typeface="Calibri"/>
            </a:endParaRPr>
          </a:p>
          <a:p>
            <a:pPr lvl="1"/>
            <a:endParaRPr lang="en-US" b="1">
              <a:solidFill>
                <a:srgbClr val="052264"/>
              </a:solidFill>
              <a:ea typeface="Calibri" panose="020F0502020204030204"/>
              <a:cs typeface="Calibri"/>
            </a:endParaRPr>
          </a:p>
          <a:p>
            <a:pPr marL="800100" lvl="1" indent="-342900">
              <a:buFont typeface="Arial"/>
              <a:buChar char="•"/>
            </a:pPr>
            <a:endParaRPr lang="en-US" b="1">
              <a:solidFill>
                <a:srgbClr val="052264"/>
              </a:solidFill>
              <a:ea typeface="Calibri" panose="020F0502020204030204"/>
              <a:cs typeface="Calibri"/>
            </a:endParaRPr>
          </a:p>
          <a:p>
            <a:pPr lvl="1"/>
            <a:endParaRPr lang="en-US" b="1">
              <a:solidFill>
                <a:srgbClr val="052264"/>
              </a:solidFill>
              <a:ea typeface="Calibri" panose="020F0502020204030204"/>
              <a:cs typeface="Calibri"/>
            </a:endParaRPr>
          </a:p>
          <a:p>
            <a:pPr lvl="1" algn="ctr"/>
            <a:endParaRPr lang="en-US" b="1" i="1">
              <a:solidFill>
                <a:srgbClr val="052264"/>
              </a:solidFill>
              <a:ea typeface="Calibri" panose="020F0502020204030204"/>
              <a:cs typeface="Calibri"/>
            </a:endParaRPr>
          </a:p>
        </p:txBody>
      </p:sp>
      <p:sp>
        <p:nvSpPr>
          <p:cNvPr id="2" name="Rectangle 1">
            <a:extLst>
              <a:ext uri="{FF2B5EF4-FFF2-40B4-BE49-F238E27FC236}">
                <a16:creationId xmlns:a16="http://schemas.microsoft.com/office/drawing/2014/main" id="{6EDDB9E1-B3AF-8977-F826-5590986588C8}"/>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467CC2AA-A030-A0C2-6FCD-18AD795C5A16}"/>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66164FB0-7433-DCFE-2783-C0ED318ABFE2}"/>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ea typeface="Calibri"/>
                <a:cs typeface="Calibri"/>
              </a:rPr>
              <a:t>Respect | Ambition | Resilience</a:t>
            </a:r>
            <a:endParaRPr lang="en-US">
              <a:solidFill>
                <a:schemeClr val="bg1"/>
              </a:solidFill>
            </a:endParaRPr>
          </a:p>
        </p:txBody>
      </p:sp>
      <p:pic>
        <p:nvPicPr>
          <p:cNvPr id="8" name="Picture 8" descr="A blue square with white text and yellow people&#10;&#10;Description automatically generated">
            <a:extLst>
              <a:ext uri="{FF2B5EF4-FFF2-40B4-BE49-F238E27FC236}">
                <a16:creationId xmlns:a16="http://schemas.microsoft.com/office/drawing/2014/main" id="{C1E86B67-E472-4A8D-1367-2D29C5D0EA5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1D4C619D-0389-68A4-EC3A-F6FFE2F022A5}"/>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cs typeface="Calibri"/>
              </a:rPr>
              <a:t>“We are a school community who celebrate inclusivity, ambition and aspirational learners”</a:t>
            </a:r>
          </a:p>
        </p:txBody>
      </p:sp>
      <p:sp>
        <p:nvSpPr>
          <p:cNvPr id="10" name="TextBox 9">
            <a:extLst>
              <a:ext uri="{FF2B5EF4-FFF2-40B4-BE49-F238E27FC236}">
                <a16:creationId xmlns:a16="http://schemas.microsoft.com/office/drawing/2014/main" id="{6643A89F-8636-5C82-3F74-7482C83CB72F}"/>
              </a:ext>
            </a:extLst>
          </p:cNvPr>
          <p:cNvSpPr txBox="1"/>
          <p:nvPr/>
        </p:nvSpPr>
        <p:spPr>
          <a:xfrm>
            <a:off x="0" y="41683"/>
            <a:ext cx="3214089" cy="369332"/>
          </a:xfrm>
          <a:prstGeom prst="rect">
            <a:avLst/>
          </a:prstGeom>
          <a:noFill/>
        </p:spPr>
        <p:txBody>
          <a:bodyPr wrap="square" rtlCol="0">
            <a:spAutoFit/>
          </a:bodyPr>
          <a:lstStyle/>
          <a:p>
            <a:r>
              <a:rPr lang="en-GB" b="1">
                <a:highlight>
                  <a:srgbClr val="FFFF00"/>
                </a:highlight>
              </a:rPr>
              <a:t>ORIENTATE</a:t>
            </a:r>
          </a:p>
        </p:txBody>
      </p:sp>
    </p:spTree>
    <p:extLst>
      <p:ext uri="{BB962C8B-B14F-4D97-AF65-F5344CB8AC3E}">
        <p14:creationId xmlns:p14="http://schemas.microsoft.com/office/powerpoint/2010/main" val="207236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0" name="Title 9">
            <a:extLst>
              <a:ext uri="{FF2B5EF4-FFF2-40B4-BE49-F238E27FC236}">
                <a16:creationId xmlns:a16="http://schemas.microsoft.com/office/drawing/2014/main" id="{CEC3999F-56AA-09AE-27D8-955A53EF95CB}"/>
              </a:ext>
            </a:extLst>
          </p:cNvPr>
          <p:cNvSpPr>
            <a:spLocks noGrp="1"/>
          </p:cNvSpPr>
          <p:nvPr>
            <p:ph type="title"/>
          </p:nvPr>
        </p:nvSpPr>
        <p:spPr/>
        <p:txBody>
          <a:bodyPr/>
          <a:lstStyle/>
          <a:p>
            <a:r>
              <a:rPr lang="en-GB" dirty="0">
                <a:solidFill>
                  <a:srgbClr val="002060"/>
                </a:solidFill>
              </a:rPr>
              <a:t>Flashcard Example:   </a:t>
            </a:r>
          </a:p>
        </p:txBody>
      </p:sp>
      <p:sp>
        <p:nvSpPr>
          <p:cNvPr id="12" name="Content Placeholder 11">
            <a:extLst>
              <a:ext uri="{FF2B5EF4-FFF2-40B4-BE49-F238E27FC236}">
                <a16:creationId xmlns:a16="http://schemas.microsoft.com/office/drawing/2014/main" id="{139DEFA6-1FAC-B914-B81A-735BC5F3EA43}"/>
              </a:ext>
            </a:extLst>
          </p:cNvPr>
          <p:cNvSpPr>
            <a:spLocks noGrp="1"/>
          </p:cNvSpPr>
          <p:nvPr>
            <p:ph sz="half" idx="2"/>
          </p:nvPr>
        </p:nvSpPr>
        <p:spPr/>
        <p:txBody>
          <a:bodyPr/>
          <a:lstStyle/>
          <a:p>
            <a:endParaRPr lang="en-GB"/>
          </a:p>
          <a:p>
            <a:pPr marL="0" indent="0">
              <a:buNone/>
            </a:pPr>
            <a:endParaRPr lang="en-GB"/>
          </a:p>
        </p:txBody>
      </p:sp>
      <p:sp>
        <p:nvSpPr>
          <p:cNvPr id="15" name="Text Placeholder 14">
            <a:extLst>
              <a:ext uri="{FF2B5EF4-FFF2-40B4-BE49-F238E27FC236}">
                <a16:creationId xmlns:a16="http://schemas.microsoft.com/office/drawing/2014/main" id="{0A434EDF-4A07-F29E-01D3-BF75B66F33D0}"/>
              </a:ext>
            </a:extLst>
          </p:cNvPr>
          <p:cNvSpPr>
            <a:spLocks noGrp="1"/>
          </p:cNvSpPr>
          <p:nvPr>
            <p:ph type="body" sz="quarter" idx="3"/>
          </p:nvPr>
        </p:nvSpPr>
        <p:spPr>
          <a:xfrm>
            <a:off x="6194427" y="1237683"/>
            <a:ext cx="5183188" cy="823912"/>
          </a:xfrm>
        </p:spPr>
        <p:txBody>
          <a:bodyPr/>
          <a:lstStyle/>
          <a:p>
            <a:r>
              <a:rPr lang="en-GB"/>
              <a:t>Example: </a:t>
            </a:r>
          </a:p>
        </p:txBody>
      </p:sp>
      <p:sp>
        <p:nvSpPr>
          <p:cNvPr id="17" name="Content Placeholder 16">
            <a:extLst>
              <a:ext uri="{FF2B5EF4-FFF2-40B4-BE49-F238E27FC236}">
                <a16:creationId xmlns:a16="http://schemas.microsoft.com/office/drawing/2014/main" id="{CCEAE4F7-DE72-8378-B943-32595BC4F176}"/>
              </a:ext>
            </a:extLst>
          </p:cNvPr>
          <p:cNvSpPr>
            <a:spLocks noGrp="1"/>
          </p:cNvSpPr>
          <p:nvPr>
            <p:ph sz="quarter" idx="4"/>
          </p:nvPr>
        </p:nvSpPr>
        <p:spPr>
          <a:xfrm>
            <a:off x="6159500" y="2217739"/>
            <a:ext cx="3430174" cy="1708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Front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When did William Shakespeare live? 1564 - 1616</a:t>
            </a:r>
          </a:p>
        </p:txBody>
      </p:sp>
      <p:sp>
        <p:nvSpPr>
          <p:cNvPr id="18" name="Rectangle 17">
            <a:extLst>
              <a:ext uri="{FF2B5EF4-FFF2-40B4-BE49-F238E27FC236}">
                <a16:creationId xmlns:a16="http://schemas.microsoft.com/office/drawing/2014/main" id="{3FA13D11-CF88-7B58-A3D9-7958A886C062}"/>
              </a:ext>
            </a:extLst>
          </p:cNvPr>
          <p:cNvSpPr/>
          <p:nvPr/>
        </p:nvSpPr>
        <p:spPr>
          <a:xfrm>
            <a:off x="7468881" y="4068136"/>
            <a:ext cx="3373290" cy="1708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1564 - 1616</a:t>
            </a:r>
          </a:p>
        </p:txBody>
      </p:sp>
      <p:sp>
        <p:nvSpPr>
          <p:cNvPr id="19" name="TextBox 18">
            <a:extLst>
              <a:ext uri="{FF2B5EF4-FFF2-40B4-BE49-F238E27FC236}">
                <a16:creationId xmlns:a16="http://schemas.microsoft.com/office/drawing/2014/main" id="{0EA46152-2515-5A94-458B-196831B7721E}"/>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sp>
        <p:nvSpPr>
          <p:cNvPr id="13" name="Text Placeholder 12">
            <a:extLst>
              <a:ext uri="{FF2B5EF4-FFF2-40B4-BE49-F238E27FC236}">
                <a16:creationId xmlns:a16="http://schemas.microsoft.com/office/drawing/2014/main" id="{41927CA0-E636-5668-D74A-FCE7381A6E5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3107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2" name="Content Placeholder 11">
            <a:extLst>
              <a:ext uri="{FF2B5EF4-FFF2-40B4-BE49-F238E27FC236}">
                <a16:creationId xmlns:a16="http://schemas.microsoft.com/office/drawing/2014/main" id="{139DEFA6-1FAC-B914-B81A-735BC5F3EA43}"/>
              </a:ext>
            </a:extLst>
          </p:cNvPr>
          <p:cNvSpPr>
            <a:spLocks noGrp="1"/>
          </p:cNvSpPr>
          <p:nvPr>
            <p:ph sz="half" idx="2"/>
          </p:nvPr>
        </p:nvSpPr>
        <p:spPr/>
        <p:txBody>
          <a:bodyPr/>
          <a:lstStyle/>
          <a:p>
            <a:endParaRPr lang="en-GB"/>
          </a:p>
          <a:p>
            <a:pPr marL="0" indent="0">
              <a:buNone/>
            </a:pPr>
            <a:endParaRPr lang="en-GB"/>
          </a:p>
        </p:txBody>
      </p:sp>
      <p:sp>
        <p:nvSpPr>
          <p:cNvPr id="15" name="Text Placeholder 14">
            <a:extLst>
              <a:ext uri="{FF2B5EF4-FFF2-40B4-BE49-F238E27FC236}">
                <a16:creationId xmlns:a16="http://schemas.microsoft.com/office/drawing/2014/main" id="{0A434EDF-4A07-F29E-01D3-BF75B66F33D0}"/>
              </a:ext>
            </a:extLst>
          </p:cNvPr>
          <p:cNvSpPr>
            <a:spLocks noGrp="1"/>
          </p:cNvSpPr>
          <p:nvPr>
            <p:ph type="body" sz="quarter" idx="3"/>
          </p:nvPr>
        </p:nvSpPr>
        <p:spPr>
          <a:xfrm>
            <a:off x="7094578" y="3611"/>
            <a:ext cx="5183188" cy="823912"/>
          </a:xfrm>
        </p:spPr>
        <p:txBody>
          <a:bodyPr>
            <a:normAutofit/>
          </a:bodyPr>
          <a:lstStyle/>
          <a:p>
            <a:r>
              <a:rPr lang="en-GB" dirty="0"/>
              <a:t>Example: </a:t>
            </a:r>
          </a:p>
        </p:txBody>
      </p:sp>
      <p:sp>
        <p:nvSpPr>
          <p:cNvPr id="17" name="Content Placeholder 16">
            <a:extLst>
              <a:ext uri="{FF2B5EF4-FFF2-40B4-BE49-F238E27FC236}">
                <a16:creationId xmlns:a16="http://schemas.microsoft.com/office/drawing/2014/main" id="{CCEAE4F7-DE72-8378-B943-32595BC4F176}"/>
              </a:ext>
            </a:extLst>
          </p:cNvPr>
          <p:cNvSpPr>
            <a:spLocks noGrp="1"/>
          </p:cNvSpPr>
          <p:nvPr>
            <p:ph sz="quarter" idx="4"/>
          </p:nvPr>
        </p:nvSpPr>
        <p:spPr>
          <a:xfrm>
            <a:off x="3664404" y="4008083"/>
            <a:ext cx="3430174" cy="1708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FRONT: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Which word means ‘having or showing a dislike of other people; unsociable’?</a:t>
            </a:r>
          </a:p>
        </p:txBody>
      </p:sp>
      <p:sp>
        <p:nvSpPr>
          <p:cNvPr id="18" name="Rectangle 17">
            <a:extLst>
              <a:ext uri="{FF2B5EF4-FFF2-40B4-BE49-F238E27FC236}">
                <a16:creationId xmlns:a16="http://schemas.microsoft.com/office/drawing/2014/main" id="{3FA13D11-CF88-7B58-A3D9-7958A886C062}"/>
              </a:ext>
            </a:extLst>
          </p:cNvPr>
          <p:cNvSpPr/>
          <p:nvPr/>
        </p:nvSpPr>
        <p:spPr>
          <a:xfrm>
            <a:off x="7468881" y="4068136"/>
            <a:ext cx="3373290" cy="1708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Misanthropic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EA46152-2515-5A94-458B-196831B7721E}"/>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sp>
        <p:nvSpPr>
          <p:cNvPr id="13" name="Text Placeholder 12">
            <a:extLst>
              <a:ext uri="{FF2B5EF4-FFF2-40B4-BE49-F238E27FC236}">
                <a16:creationId xmlns:a16="http://schemas.microsoft.com/office/drawing/2014/main" id="{41927CA0-E636-5668-D74A-FCE7381A6E5F}"/>
              </a:ext>
            </a:extLst>
          </p:cNvPr>
          <p:cNvSpPr>
            <a:spLocks noGrp="1"/>
          </p:cNvSpPr>
          <p:nvPr>
            <p:ph type="body" idx="1"/>
          </p:nvPr>
        </p:nvSpPr>
        <p:spPr>
          <a:xfrm>
            <a:off x="325727" y="251778"/>
            <a:ext cx="4772736" cy="2591292"/>
          </a:xfrm>
        </p:spPr>
        <p:txBody>
          <a:bodyPr>
            <a:normAutofit/>
          </a:bodyPr>
          <a:lstStyle/>
          <a:p>
            <a:r>
              <a:rPr lang="en-GB" dirty="0"/>
              <a:t>Where should you get your flashcard information from?</a:t>
            </a:r>
          </a:p>
          <a:p>
            <a:endParaRPr lang="en-GB" b="0" dirty="0"/>
          </a:p>
          <a:p>
            <a:r>
              <a:rPr lang="en-GB" b="0" dirty="0"/>
              <a:t>Option 1 – Your Topic Guides in your Independent Study Booklet!</a:t>
            </a:r>
          </a:p>
        </p:txBody>
      </p:sp>
      <p:pic>
        <p:nvPicPr>
          <p:cNvPr id="11" name="Picture 10">
            <a:extLst>
              <a:ext uri="{FF2B5EF4-FFF2-40B4-BE49-F238E27FC236}">
                <a16:creationId xmlns:a16="http://schemas.microsoft.com/office/drawing/2014/main" id="{C1F32DCF-F475-DCAC-D84F-E211E83471FF}"/>
              </a:ext>
            </a:extLst>
          </p:cNvPr>
          <p:cNvPicPr>
            <a:picLocks noChangeAspect="1"/>
          </p:cNvPicPr>
          <p:nvPr/>
        </p:nvPicPr>
        <p:blipFill>
          <a:blip r:embed="rId5"/>
          <a:stretch>
            <a:fillRect/>
          </a:stretch>
        </p:blipFill>
        <p:spPr>
          <a:xfrm>
            <a:off x="5858563" y="737548"/>
            <a:ext cx="5157788" cy="3038621"/>
          </a:xfrm>
          <a:prstGeom prst="rect">
            <a:avLst/>
          </a:prstGeom>
        </p:spPr>
      </p:pic>
    </p:spTree>
    <p:extLst>
      <p:ext uri="{BB962C8B-B14F-4D97-AF65-F5344CB8AC3E}">
        <p14:creationId xmlns:p14="http://schemas.microsoft.com/office/powerpoint/2010/main" val="110917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2" name="Content Placeholder 11">
            <a:extLst>
              <a:ext uri="{FF2B5EF4-FFF2-40B4-BE49-F238E27FC236}">
                <a16:creationId xmlns:a16="http://schemas.microsoft.com/office/drawing/2014/main" id="{139DEFA6-1FAC-B914-B81A-735BC5F3EA43}"/>
              </a:ext>
            </a:extLst>
          </p:cNvPr>
          <p:cNvSpPr>
            <a:spLocks noGrp="1"/>
          </p:cNvSpPr>
          <p:nvPr>
            <p:ph sz="half" idx="2"/>
          </p:nvPr>
        </p:nvSpPr>
        <p:spPr/>
        <p:txBody>
          <a:bodyPr/>
          <a:lstStyle/>
          <a:p>
            <a:endParaRPr lang="en-GB"/>
          </a:p>
          <a:p>
            <a:pPr marL="0" indent="0">
              <a:buNone/>
            </a:pPr>
            <a:endParaRPr lang="en-GB"/>
          </a:p>
        </p:txBody>
      </p:sp>
      <p:sp>
        <p:nvSpPr>
          <p:cNvPr id="15" name="Text Placeholder 14">
            <a:extLst>
              <a:ext uri="{FF2B5EF4-FFF2-40B4-BE49-F238E27FC236}">
                <a16:creationId xmlns:a16="http://schemas.microsoft.com/office/drawing/2014/main" id="{0A434EDF-4A07-F29E-01D3-BF75B66F33D0}"/>
              </a:ext>
            </a:extLst>
          </p:cNvPr>
          <p:cNvSpPr>
            <a:spLocks noGrp="1"/>
          </p:cNvSpPr>
          <p:nvPr>
            <p:ph type="body" sz="quarter" idx="3"/>
          </p:nvPr>
        </p:nvSpPr>
        <p:spPr>
          <a:xfrm>
            <a:off x="7094578" y="3611"/>
            <a:ext cx="5183188" cy="823912"/>
          </a:xfrm>
        </p:spPr>
        <p:txBody>
          <a:bodyPr>
            <a:normAutofit/>
          </a:bodyPr>
          <a:lstStyle/>
          <a:p>
            <a:r>
              <a:rPr lang="en-GB" dirty="0"/>
              <a:t>Example: </a:t>
            </a:r>
          </a:p>
        </p:txBody>
      </p:sp>
      <p:sp>
        <p:nvSpPr>
          <p:cNvPr id="17" name="Content Placeholder 16">
            <a:extLst>
              <a:ext uri="{FF2B5EF4-FFF2-40B4-BE49-F238E27FC236}">
                <a16:creationId xmlns:a16="http://schemas.microsoft.com/office/drawing/2014/main" id="{CCEAE4F7-DE72-8378-B943-32595BC4F176}"/>
              </a:ext>
            </a:extLst>
          </p:cNvPr>
          <p:cNvSpPr>
            <a:spLocks noGrp="1"/>
          </p:cNvSpPr>
          <p:nvPr>
            <p:ph sz="quarter" idx="4"/>
          </p:nvPr>
        </p:nvSpPr>
        <p:spPr>
          <a:xfrm>
            <a:off x="3664404" y="4008083"/>
            <a:ext cx="3430174" cy="1708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FRONT: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Which characters can be described as misanthropic?</a:t>
            </a:r>
          </a:p>
        </p:txBody>
      </p:sp>
      <p:sp>
        <p:nvSpPr>
          <p:cNvPr id="18" name="Rectangle 17">
            <a:extLst>
              <a:ext uri="{FF2B5EF4-FFF2-40B4-BE49-F238E27FC236}">
                <a16:creationId xmlns:a16="http://schemas.microsoft.com/office/drawing/2014/main" id="{3FA13D11-CF88-7B58-A3D9-7958A886C062}"/>
              </a:ext>
            </a:extLst>
          </p:cNvPr>
          <p:cNvSpPr/>
          <p:nvPr/>
        </p:nvSpPr>
        <p:spPr>
          <a:xfrm>
            <a:off x="7468881" y="4068136"/>
            <a:ext cx="3373290" cy="1708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Scrooge, Jacob Marley</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EA46152-2515-5A94-458B-196831B7721E}"/>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sp>
        <p:nvSpPr>
          <p:cNvPr id="13" name="Text Placeholder 12">
            <a:extLst>
              <a:ext uri="{FF2B5EF4-FFF2-40B4-BE49-F238E27FC236}">
                <a16:creationId xmlns:a16="http://schemas.microsoft.com/office/drawing/2014/main" id="{41927CA0-E636-5668-D74A-FCE7381A6E5F}"/>
              </a:ext>
            </a:extLst>
          </p:cNvPr>
          <p:cNvSpPr>
            <a:spLocks noGrp="1"/>
          </p:cNvSpPr>
          <p:nvPr>
            <p:ph type="body" idx="1"/>
          </p:nvPr>
        </p:nvSpPr>
        <p:spPr>
          <a:xfrm>
            <a:off x="325727" y="251778"/>
            <a:ext cx="4772736" cy="2591292"/>
          </a:xfrm>
        </p:spPr>
        <p:txBody>
          <a:bodyPr>
            <a:normAutofit/>
          </a:bodyPr>
          <a:lstStyle/>
          <a:p>
            <a:r>
              <a:rPr lang="en-GB" dirty="0"/>
              <a:t>Where should you get your flashcard information from?</a:t>
            </a:r>
          </a:p>
          <a:p>
            <a:endParaRPr lang="en-GB" dirty="0"/>
          </a:p>
          <a:p>
            <a:r>
              <a:rPr lang="en-GB" b="0" dirty="0"/>
              <a:t>Option 1 – Your Topic Guides in your Independent Study Booklet!</a:t>
            </a:r>
          </a:p>
        </p:txBody>
      </p:sp>
      <p:pic>
        <p:nvPicPr>
          <p:cNvPr id="11" name="Picture 10">
            <a:extLst>
              <a:ext uri="{FF2B5EF4-FFF2-40B4-BE49-F238E27FC236}">
                <a16:creationId xmlns:a16="http://schemas.microsoft.com/office/drawing/2014/main" id="{C1F32DCF-F475-DCAC-D84F-E211E83471FF}"/>
              </a:ext>
            </a:extLst>
          </p:cNvPr>
          <p:cNvPicPr>
            <a:picLocks noChangeAspect="1"/>
          </p:cNvPicPr>
          <p:nvPr/>
        </p:nvPicPr>
        <p:blipFill>
          <a:blip r:embed="rId5"/>
          <a:stretch>
            <a:fillRect/>
          </a:stretch>
        </p:blipFill>
        <p:spPr>
          <a:xfrm>
            <a:off x="5858563" y="737548"/>
            <a:ext cx="5157788" cy="3038621"/>
          </a:xfrm>
          <a:prstGeom prst="rect">
            <a:avLst/>
          </a:prstGeom>
        </p:spPr>
      </p:pic>
    </p:spTree>
    <p:extLst>
      <p:ext uri="{BB962C8B-B14F-4D97-AF65-F5344CB8AC3E}">
        <p14:creationId xmlns:p14="http://schemas.microsoft.com/office/powerpoint/2010/main" val="419010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2" name="Content Placeholder 11">
            <a:extLst>
              <a:ext uri="{FF2B5EF4-FFF2-40B4-BE49-F238E27FC236}">
                <a16:creationId xmlns:a16="http://schemas.microsoft.com/office/drawing/2014/main" id="{139DEFA6-1FAC-B914-B81A-735BC5F3EA43}"/>
              </a:ext>
            </a:extLst>
          </p:cNvPr>
          <p:cNvSpPr>
            <a:spLocks noGrp="1"/>
          </p:cNvSpPr>
          <p:nvPr>
            <p:ph sz="half" idx="2"/>
          </p:nvPr>
        </p:nvSpPr>
        <p:spPr/>
        <p:txBody>
          <a:bodyPr/>
          <a:lstStyle/>
          <a:p>
            <a:endParaRPr lang="en-GB"/>
          </a:p>
          <a:p>
            <a:pPr marL="0" indent="0">
              <a:buNone/>
            </a:pPr>
            <a:endParaRPr lang="en-GB"/>
          </a:p>
        </p:txBody>
      </p:sp>
      <p:sp>
        <p:nvSpPr>
          <p:cNvPr id="15" name="Text Placeholder 14">
            <a:extLst>
              <a:ext uri="{FF2B5EF4-FFF2-40B4-BE49-F238E27FC236}">
                <a16:creationId xmlns:a16="http://schemas.microsoft.com/office/drawing/2014/main" id="{0A434EDF-4A07-F29E-01D3-BF75B66F33D0}"/>
              </a:ext>
            </a:extLst>
          </p:cNvPr>
          <p:cNvSpPr>
            <a:spLocks noGrp="1"/>
          </p:cNvSpPr>
          <p:nvPr>
            <p:ph type="body" sz="quarter" idx="3"/>
          </p:nvPr>
        </p:nvSpPr>
        <p:spPr>
          <a:xfrm>
            <a:off x="7094578" y="3611"/>
            <a:ext cx="5183188" cy="823912"/>
          </a:xfrm>
        </p:spPr>
        <p:txBody>
          <a:bodyPr>
            <a:normAutofit/>
          </a:bodyPr>
          <a:lstStyle/>
          <a:p>
            <a:r>
              <a:rPr lang="en-GB" dirty="0"/>
              <a:t>Example: </a:t>
            </a:r>
          </a:p>
        </p:txBody>
      </p:sp>
      <p:sp>
        <p:nvSpPr>
          <p:cNvPr id="17" name="Content Placeholder 16">
            <a:extLst>
              <a:ext uri="{FF2B5EF4-FFF2-40B4-BE49-F238E27FC236}">
                <a16:creationId xmlns:a16="http://schemas.microsoft.com/office/drawing/2014/main" id="{CCEAE4F7-DE72-8378-B943-32595BC4F176}"/>
              </a:ext>
            </a:extLst>
          </p:cNvPr>
          <p:cNvSpPr>
            <a:spLocks noGrp="1"/>
          </p:cNvSpPr>
          <p:nvPr>
            <p:ph sz="quarter" idx="4"/>
          </p:nvPr>
        </p:nvSpPr>
        <p:spPr>
          <a:xfrm>
            <a:off x="3664404" y="4008083"/>
            <a:ext cx="3430174" cy="1708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FRONT: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What 4 things should you consider for descriptive writing?</a:t>
            </a:r>
          </a:p>
        </p:txBody>
      </p:sp>
      <p:sp>
        <p:nvSpPr>
          <p:cNvPr id="18" name="Rectangle 17">
            <a:extLst>
              <a:ext uri="{FF2B5EF4-FFF2-40B4-BE49-F238E27FC236}">
                <a16:creationId xmlns:a16="http://schemas.microsoft.com/office/drawing/2014/main" id="{3FA13D11-CF88-7B58-A3D9-7958A886C062}"/>
              </a:ext>
            </a:extLst>
          </p:cNvPr>
          <p:cNvSpPr/>
          <p:nvPr/>
        </p:nvSpPr>
        <p:spPr>
          <a:xfrm>
            <a:off x="7468881" y="4068136"/>
            <a:ext cx="3373290" cy="1708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Paragraphs</a:t>
            </a:r>
            <a:br>
              <a:rPr lang="en-GB" dirty="0">
                <a:solidFill>
                  <a:prstClr val="white"/>
                </a:solidFill>
                <a:latin typeface="Calibri" panose="020F0502020204030204"/>
              </a:rPr>
            </a:br>
            <a:r>
              <a:rPr lang="en-GB" dirty="0">
                <a:solidFill>
                  <a:prstClr val="white"/>
                </a:solidFill>
                <a:latin typeface="Calibri" panose="020F0502020204030204"/>
              </a:rPr>
              <a:t>Sentence structures</a:t>
            </a:r>
            <a:br>
              <a:rPr lang="en-GB" dirty="0">
                <a:solidFill>
                  <a:prstClr val="white"/>
                </a:solidFill>
                <a:latin typeface="Calibri" panose="020F0502020204030204"/>
              </a:rPr>
            </a:br>
            <a:r>
              <a:rPr lang="en-GB" dirty="0">
                <a:solidFill>
                  <a:prstClr val="white"/>
                </a:solidFill>
                <a:latin typeface="Calibri" panose="020F0502020204030204"/>
              </a:rPr>
              <a:t>Vocabulary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Atmosphere</a:t>
            </a:r>
          </a:p>
        </p:txBody>
      </p:sp>
      <p:sp>
        <p:nvSpPr>
          <p:cNvPr id="19" name="TextBox 18">
            <a:extLst>
              <a:ext uri="{FF2B5EF4-FFF2-40B4-BE49-F238E27FC236}">
                <a16:creationId xmlns:a16="http://schemas.microsoft.com/office/drawing/2014/main" id="{0EA46152-2515-5A94-458B-196831B7721E}"/>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sp>
        <p:nvSpPr>
          <p:cNvPr id="13" name="Text Placeholder 12">
            <a:extLst>
              <a:ext uri="{FF2B5EF4-FFF2-40B4-BE49-F238E27FC236}">
                <a16:creationId xmlns:a16="http://schemas.microsoft.com/office/drawing/2014/main" id="{41927CA0-E636-5668-D74A-FCE7381A6E5F}"/>
              </a:ext>
            </a:extLst>
          </p:cNvPr>
          <p:cNvSpPr>
            <a:spLocks noGrp="1"/>
          </p:cNvSpPr>
          <p:nvPr>
            <p:ph type="body" idx="1"/>
          </p:nvPr>
        </p:nvSpPr>
        <p:spPr>
          <a:xfrm>
            <a:off x="81441" y="-494216"/>
            <a:ext cx="4656176" cy="4551450"/>
          </a:xfrm>
        </p:spPr>
        <p:txBody>
          <a:bodyPr>
            <a:normAutofit/>
          </a:bodyPr>
          <a:lstStyle/>
          <a:p>
            <a:r>
              <a:rPr lang="en-GB" dirty="0"/>
              <a:t>Where should you get your flashcard information from?</a:t>
            </a:r>
          </a:p>
          <a:p>
            <a:endParaRPr lang="en-GB" dirty="0"/>
          </a:p>
          <a:p>
            <a:r>
              <a:rPr lang="en-GB" b="0" dirty="0"/>
              <a:t>Option 2 – Pearson Revise!</a:t>
            </a:r>
          </a:p>
          <a:p>
            <a:endParaRPr lang="en-GB" b="0" dirty="0"/>
          </a:p>
          <a:p>
            <a:r>
              <a:rPr lang="en-GB" b="0" dirty="0"/>
              <a:t>Remember – you all have FREE login; they have content for every subject; you just need your usual school Microsoft login! </a:t>
            </a:r>
          </a:p>
        </p:txBody>
      </p:sp>
      <p:pic>
        <p:nvPicPr>
          <p:cNvPr id="10" name="Picture 9">
            <a:extLst>
              <a:ext uri="{FF2B5EF4-FFF2-40B4-BE49-F238E27FC236}">
                <a16:creationId xmlns:a16="http://schemas.microsoft.com/office/drawing/2014/main" id="{DF3C60C7-AC5A-7BC6-8F83-8D8147A23D11}"/>
              </a:ext>
            </a:extLst>
          </p:cNvPr>
          <p:cNvPicPr>
            <a:picLocks noChangeAspect="1"/>
          </p:cNvPicPr>
          <p:nvPr/>
        </p:nvPicPr>
        <p:blipFill>
          <a:blip r:embed="rId5"/>
          <a:stretch>
            <a:fillRect/>
          </a:stretch>
        </p:blipFill>
        <p:spPr>
          <a:xfrm>
            <a:off x="4839569" y="843921"/>
            <a:ext cx="5757861" cy="3062353"/>
          </a:xfrm>
          <a:prstGeom prst="rect">
            <a:avLst/>
          </a:prstGeom>
        </p:spPr>
      </p:pic>
    </p:spTree>
    <p:extLst>
      <p:ext uri="{BB962C8B-B14F-4D97-AF65-F5344CB8AC3E}">
        <p14:creationId xmlns:p14="http://schemas.microsoft.com/office/powerpoint/2010/main" val="88255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BA03-C29A-0E9E-48AD-31FB770F29D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978792F-7785-BF76-D53B-72E8BDF28A53}"/>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DDF537B-0F34-2879-D1E3-8AE64D3BA6FD}"/>
              </a:ext>
            </a:extLst>
          </p:cNvPr>
          <p:cNvSpPr/>
          <p:nvPr/>
        </p:nvSpPr>
        <p:spPr>
          <a:xfrm>
            <a:off x="85766" y="183855"/>
            <a:ext cx="11894292" cy="584775"/>
          </a:xfrm>
          <a:prstGeom prst="rect">
            <a:avLst/>
          </a:prstGeom>
        </p:spPr>
        <p:txBody>
          <a:bodyPr wrap="square" lIns="91440" tIns="45720" rIns="91440" bIns="45720" anchor="t">
            <a:spAutoFit/>
          </a:bodyPr>
          <a:lstStyle/>
          <a:p>
            <a:pPr>
              <a:defRPr/>
            </a:pPr>
            <a:endParaRPr lang="en-GB" sz="3200" b="1" i="1" u="sng">
              <a:solidFill>
                <a:schemeClr val="accent1"/>
              </a:solidFill>
              <a:latin typeface="Century Gothic"/>
            </a:endParaRPr>
          </a:p>
        </p:txBody>
      </p:sp>
      <p:sp>
        <p:nvSpPr>
          <p:cNvPr id="3" name="TextBox 2">
            <a:extLst>
              <a:ext uri="{FF2B5EF4-FFF2-40B4-BE49-F238E27FC236}">
                <a16:creationId xmlns:a16="http://schemas.microsoft.com/office/drawing/2014/main" id="{BF3F5EEE-DA73-4667-34BA-50A89EE8933C}"/>
              </a:ext>
            </a:extLst>
          </p:cNvPr>
          <p:cNvSpPr txBox="1"/>
          <p:nvPr/>
        </p:nvSpPr>
        <p:spPr>
          <a:xfrm>
            <a:off x="268638" y="-451339"/>
            <a:ext cx="12245904" cy="6709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a:solidFill>
                <a:srgbClr val="052264"/>
              </a:solidFill>
              <a:cs typeface="Calibri"/>
            </a:endParaRPr>
          </a:p>
          <a:p>
            <a:pPr algn="ctr"/>
            <a:endParaRPr lang="en-US" sz="2400" b="1" u="sng">
              <a:solidFill>
                <a:srgbClr val="052264"/>
              </a:solidFill>
              <a:ea typeface="Calibri" panose="020F0502020204030204"/>
              <a:cs typeface="Calibri"/>
            </a:endParaRPr>
          </a:p>
          <a:p>
            <a:pPr algn="ctr"/>
            <a:endParaRPr lang="en-US" sz="2400" b="1" u="sng">
              <a:solidFill>
                <a:srgbClr val="052264"/>
              </a:solidFill>
              <a:ea typeface="Calibri" panose="020F0502020204030204"/>
              <a:cs typeface="Calibri"/>
            </a:endParaRPr>
          </a:p>
          <a:p>
            <a:pPr algn="ctr"/>
            <a:endParaRPr lang="en-US" sz="2400" b="1" u="sng">
              <a:solidFill>
                <a:srgbClr val="052264"/>
              </a:solidFill>
              <a:ea typeface="Calibri" panose="020F0502020204030204"/>
              <a:cs typeface="Calibri"/>
            </a:endParaRPr>
          </a:p>
          <a:p>
            <a:endParaRPr lang="en-US" sz="2400">
              <a:solidFill>
                <a:srgbClr val="052264"/>
              </a:solidFill>
              <a:ea typeface="Calibri" panose="020F0502020204030204"/>
              <a:cs typeface="Calibri"/>
            </a:endParaRPr>
          </a:p>
          <a:p>
            <a:endParaRPr lang="en-US" sz="2400">
              <a:solidFill>
                <a:srgbClr val="052264"/>
              </a:solidFill>
              <a:ea typeface="Calibri" panose="020F0502020204030204"/>
              <a:cs typeface="Calibri"/>
            </a:endParaRPr>
          </a:p>
          <a:p>
            <a:endParaRPr lang="en-US" sz="2400">
              <a:solidFill>
                <a:srgbClr val="052264"/>
              </a:solidFill>
              <a:ea typeface="Calibri" panose="020F0502020204030204"/>
              <a:cs typeface="Calibri"/>
            </a:endParaRPr>
          </a:p>
          <a:p>
            <a:endParaRPr lang="en-US" sz="2400" b="1">
              <a:solidFill>
                <a:srgbClr val="052264"/>
              </a:solidFill>
              <a:ea typeface="Calibri" panose="020F0502020204030204"/>
              <a:cs typeface="Calibri"/>
            </a:endParaRPr>
          </a:p>
          <a:p>
            <a:endParaRPr lang="en-US" sz="2400" b="1">
              <a:solidFill>
                <a:srgbClr val="052264"/>
              </a:solidFill>
              <a:ea typeface="Calibri" panose="020F0502020204030204"/>
              <a:cs typeface="Calibri"/>
            </a:endParaRPr>
          </a:p>
          <a:p>
            <a:endParaRPr lang="en-US" sz="2400">
              <a:solidFill>
                <a:srgbClr val="052264"/>
              </a:solidFill>
              <a:ea typeface="Calibri" panose="020F0502020204030204"/>
              <a:cs typeface="Calibri"/>
            </a:endParaRPr>
          </a:p>
          <a:p>
            <a:endParaRPr lang="en-US" sz="2400">
              <a:solidFill>
                <a:srgbClr val="052264"/>
              </a:solidFill>
              <a:ea typeface="Calibri" panose="020F0502020204030204"/>
              <a:cs typeface="Calibri"/>
            </a:endParaRPr>
          </a:p>
          <a:p>
            <a:pPr algn="ctr"/>
            <a:endParaRPr lang="en-US" sz="2400" b="1" u="sng">
              <a:solidFill>
                <a:srgbClr val="052264"/>
              </a:solidFill>
              <a:ea typeface="Calibri" panose="020F0502020204030204"/>
              <a:cs typeface="Calibri"/>
            </a:endParaRPr>
          </a:p>
          <a:p>
            <a:endParaRPr lang="en-US" sz="2400">
              <a:solidFill>
                <a:srgbClr val="FFFFFF"/>
              </a:solidFill>
              <a:ea typeface="Calibri" panose="020F0502020204030204"/>
              <a:cs typeface="Calibri"/>
            </a:endParaRPr>
          </a:p>
          <a:p>
            <a:pPr marL="342900" indent="-342900">
              <a:buFont typeface="Arial"/>
              <a:buChar char="•"/>
            </a:pPr>
            <a:endParaRPr lang="en-US" b="1">
              <a:solidFill>
                <a:srgbClr val="FFFFFF"/>
              </a:solidFill>
              <a:ea typeface="Calibri" panose="020F0502020204030204"/>
              <a:cs typeface="Calibri"/>
            </a:endParaRPr>
          </a:p>
          <a:p>
            <a:pPr lvl="1"/>
            <a:endParaRPr lang="en-US" sz="2000" b="1">
              <a:solidFill>
                <a:srgbClr val="052264"/>
              </a:solidFill>
              <a:ea typeface="Calibri" panose="020F0502020204030204"/>
              <a:cs typeface="Calibri"/>
            </a:endParaRPr>
          </a:p>
          <a:p>
            <a:pPr lvl="1"/>
            <a:endParaRPr lang="en-US" sz="2000" b="1">
              <a:solidFill>
                <a:srgbClr val="052264"/>
              </a:solidFill>
              <a:ea typeface="Calibri" panose="020F0502020204030204"/>
              <a:cs typeface="Calibri"/>
            </a:endParaRPr>
          </a:p>
          <a:p>
            <a:pPr lvl="1"/>
            <a:endParaRPr lang="en-US" sz="2000" b="1">
              <a:solidFill>
                <a:srgbClr val="052264"/>
              </a:solidFill>
              <a:ea typeface="Calibri" panose="020F0502020204030204"/>
              <a:cs typeface="Calibri"/>
            </a:endParaRPr>
          </a:p>
          <a:p>
            <a:pPr lvl="1"/>
            <a:endParaRPr lang="en-US" sz="2000" b="1">
              <a:solidFill>
                <a:srgbClr val="052264"/>
              </a:solidFill>
              <a:ea typeface="Calibri" panose="020F0502020204030204"/>
              <a:cs typeface="Calibri"/>
            </a:endParaRPr>
          </a:p>
          <a:p>
            <a:pPr lvl="1" algn="ctr"/>
            <a:endParaRPr lang="en-US" sz="2000" b="1" i="1">
              <a:solidFill>
                <a:srgbClr val="052264"/>
              </a:solidFill>
              <a:ea typeface="Calibri" panose="020F0502020204030204"/>
              <a:cs typeface="Calibri"/>
            </a:endParaRPr>
          </a:p>
        </p:txBody>
      </p:sp>
      <p:sp>
        <p:nvSpPr>
          <p:cNvPr id="2" name="Rectangle 1">
            <a:extLst>
              <a:ext uri="{FF2B5EF4-FFF2-40B4-BE49-F238E27FC236}">
                <a16:creationId xmlns:a16="http://schemas.microsoft.com/office/drawing/2014/main" id="{13C40E6A-D4A1-E350-40AD-873A55A80750}"/>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406EF500-B776-A58F-EBE8-E9657951802F}"/>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2E858988-F349-A439-0F55-A0C6604E5FCA}"/>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ea typeface="Calibri"/>
                <a:cs typeface="Calibri"/>
              </a:rPr>
              <a:t>Respect | Ambition | Resilience</a:t>
            </a:r>
            <a:endParaRPr lang="en-US">
              <a:solidFill>
                <a:schemeClr val="bg1"/>
              </a:solidFill>
            </a:endParaRPr>
          </a:p>
        </p:txBody>
      </p:sp>
      <p:pic>
        <p:nvPicPr>
          <p:cNvPr id="8" name="Picture 8" descr="A blue square with white text and yellow people&#10;&#10;Description automatically generated">
            <a:extLst>
              <a:ext uri="{FF2B5EF4-FFF2-40B4-BE49-F238E27FC236}">
                <a16:creationId xmlns:a16="http://schemas.microsoft.com/office/drawing/2014/main" id="{0526D41A-C275-A2A3-F26C-E10D0F8A731F}"/>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C84E8506-BCB9-6D64-FC65-94D595A82B67}"/>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cs typeface="Calibri"/>
              </a:rPr>
              <a:t>“We are a school community who celebrate inclusivity, ambition and aspirational learners”</a:t>
            </a:r>
          </a:p>
        </p:txBody>
      </p:sp>
      <p:sp>
        <p:nvSpPr>
          <p:cNvPr id="12" name="TextBox 11">
            <a:extLst>
              <a:ext uri="{FF2B5EF4-FFF2-40B4-BE49-F238E27FC236}">
                <a16:creationId xmlns:a16="http://schemas.microsoft.com/office/drawing/2014/main" id="{DE5807E3-F7BB-78E6-4327-03590AB2A661}"/>
              </a:ext>
            </a:extLst>
          </p:cNvPr>
          <p:cNvSpPr txBox="1"/>
          <p:nvPr/>
        </p:nvSpPr>
        <p:spPr>
          <a:xfrm>
            <a:off x="0" y="41683"/>
            <a:ext cx="2437436" cy="646331"/>
          </a:xfrm>
          <a:prstGeom prst="rect">
            <a:avLst/>
          </a:prstGeom>
          <a:noFill/>
        </p:spPr>
        <p:txBody>
          <a:bodyPr wrap="square" lIns="91440" tIns="45720" rIns="91440" bIns="45720" rtlCol="0" anchor="t">
            <a:spAutoFit/>
          </a:bodyPr>
          <a:lstStyle/>
          <a:p>
            <a:r>
              <a:rPr lang="en-GB" b="1">
                <a:highlight>
                  <a:srgbClr val="FFFF00"/>
                </a:highlight>
              </a:rPr>
              <a:t>REVIEW</a:t>
            </a:r>
          </a:p>
          <a:p>
            <a:endParaRPr lang="en-GB" b="1">
              <a:highlight>
                <a:srgbClr val="FFFF00"/>
              </a:highlight>
              <a:cs typeface="Calibri"/>
            </a:endParaRPr>
          </a:p>
        </p:txBody>
      </p:sp>
      <p:sp>
        <p:nvSpPr>
          <p:cNvPr id="10" name="Title 9">
            <a:extLst>
              <a:ext uri="{FF2B5EF4-FFF2-40B4-BE49-F238E27FC236}">
                <a16:creationId xmlns:a16="http://schemas.microsoft.com/office/drawing/2014/main" id="{A03F3ABC-506C-C336-366E-036E6A7C11E9}"/>
              </a:ext>
            </a:extLst>
          </p:cNvPr>
          <p:cNvSpPr>
            <a:spLocks noGrp="1"/>
          </p:cNvSpPr>
          <p:nvPr>
            <p:ph type="title"/>
          </p:nvPr>
        </p:nvSpPr>
        <p:spPr>
          <a:xfrm>
            <a:off x="762000" y="308144"/>
            <a:ext cx="10515600" cy="1325563"/>
          </a:xfrm>
        </p:spPr>
        <p:txBody>
          <a:bodyPr/>
          <a:lstStyle/>
          <a:p>
            <a:r>
              <a:rPr lang="en-GB"/>
              <a:t>Your teacher will now circulate and give you feedback</a:t>
            </a:r>
          </a:p>
        </p:txBody>
      </p:sp>
      <p:sp>
        <p:nvSpPr>
          <p:cNvPr id="11" name="Content Placeholder 10">
            <a:extLst>
              <a:ext uri="{FF2B5EF4-FFF2-40B4-BE49-F238E27FC236}">
                <a16:creationId xmlns:a16="http://schemas.microsoft.com/office/drawing/2014/main" id="{DB605722-ACDA-25F0-CD21-EDFDDD36B14B}"/>
              </a:ext>
            </a:extLst>
          </p:cNvPr>
          <p:cNvSpPr>
            <a:spLocks noGrp="1"/>
          </p:cNvSpPr>
          <p:nvPr>
            <p:ph sz="half" idx="1"/>
          </p:nvPr>
        </p:nvSpPr>
        <p:spPr>
          <a:xfrm>
            <a:off x="762000" y="2067772"/>
            <a:ext cx="5181600" cy="4351338"/>
          </a:xfrm>
        </p:spPr>
        <p:txBody>
          <a:bodyPr/>
          <a:lstStyle/>
          <a:p>
            <a:r>
              <a:rPr lang="en-GB"/>
              <a:t>Concise</a:t>
            </a:r>
          </a:p>
          <a:p>
            <a:r>
              <a:rPr lang="en-GB"/>
              <a:t>Clear</a:t>
            </a:r>
          </a:p>
          <a:p>
            <a:r>
              <a:rPr lang="en-GB"/>
              <a:t>Subject-specific vocabulary</a:t>
            </a:r>
          </a:p>
          <a:p>
            <a:r>
              <a:rPr lang="en-GB"/>
              <a:t>Methods focused (Maths)</a:t>
            </a:r>
          </a:p>
        </p:txBody>
      </p:sp>
    </p:spTree>
    <p:extLst>
      <p:ext uri="{BB962C8B-B14F-4D97-AF65-F5344CB8AC3E}">
        <p14:creationId xmlns:p14="http://schemas.microsoft.com/office/powerpoint/2010/main" val="126475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BA03-C29A-0E9E-48AD-31FB770F29D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978792F-7785-BF76-D53B-72E8BDF28A53}"/>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DDF537B-0F34-2879-D1E3-8AE64D3BA6FD}"/>
              </a:ext>
            </a:extLst>
          </p:cNvPr>
          <p:cNvSpPr/>
          <p:nvPr/>
        </p:nvSpPr>
        <p:spPr>
          <a:xfrm>
            <a:off x="85766" y="183855"/>
            <a:ext cx="11894292" cy="584775"/>
          </a:xfrm>
          <a:prstGeom prst="rect">
            <a:avLst/>
          </a:prstGeom>
        </p:spPr>
        <p:txBody>
          <a:bodyPr wrap="square" lIns="91440" tIns="45720" rIns="91440" bIns="45720" anchor="t">
            <a:spAutoFit/>
          </a:bodyPr>
          <a:lstStyle/>
          <a:p>
            <a:pPr>
              <a:defRPr/>
            </a:pPr>
            <a:endParaRPr lang="en-GB" sz="3200" b="1" i="1" u="sng">
              <a:solidFill>
                <a:schemeClr val="accent1"/>
              </a:solidFill>
              <a:latin typeface="Century Gothic"/>
            </a:endParaRPr>
          </a:p>
        </p:txBody>
      </p:sp>
      <p:sp>
        <p:nvSpPr>
          <p:cNvPr id="3" name="TextBox 2">
            <a:extLst>
              <a:ext uri="{FF2B5EF4-FFF2-40B4-BE49-F238E27FC236}">
                <a16:creationId xmlns:a16="http://schemas.microsoft.com/office/drawing/2014/main" id="{BF3F5EEE-DA73-4667-34BA-50A89EE8933C}"/>
              </a:ext>
            </a:extLst>
          </p:cNvPr>
          <p:cNvSpPr txBox="1"/>
          <p:nvPr/>
        </p:nvSpPr>
        <p:spPr>
          <a:xfrm>
            <a:off x="268638" y="-451339"/>
            <a:ext cx="12245904" cy="6709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a:solidFill>
                <a:srgbClr val="052264"/>
              </a:solidFill>
              <a:cs typeface="Calibri"/>
            </a:endParaRPr>
          </a:p>
          <a:p>
            <a:pPr algn="ctr"/>
            <a:endParaRPr lang="en-US" sz="2400" b="1" u="sng">
              <a:solidFill>
                <a:srgbClr val="052264"/>
              </a:solidFill>
              <a:ea typeface="Calibri" panose="020F0502020204030204"/>
              <a:cs typeface="Calibri"/>
            </a:endParaRPr>
          </a:p>
          <a:p>
            <a:pPr algn="ctr"/>
            <a:endParaRPr lang="en-US" sz="2400" b="1" u="sng">
              <a:solidFill>
                <a:srgbClr val="052264"/>
              </a:solidFill>
              <a:ea typeface="Calibri" panose="020F0502020204030204"/>
              <a:cs typeface="Calibri"/>
            </a:endParaRPr>
          </a:p>
          <a:p>
            <a:pPr algn="ctr"/>
            <a:endParaRPr lang="en-US" sz="2400" b="1" u="sng">
              <a:solidFill>
                <a:srgbClr val="052264"/>
              </a:solidFill>
              <a:ea typeface="Calibri" panose="020F0502020204030204"/>
              <a:cs typeface="Calibri"/>
            </a:endParaRPr>
          </a:p>
          <a:p>
            <a:endParaRPr lang="en-US" sz="2400">
              <a:solidFill>
                <a:srgbClr val="052264"/>
              </a:solidFill>
              <a:ea typeface="Calibri" panose="020F0502020204030204"/>
              <a:cs typeface="Calibri"/>
            </a:endParaRPr>
          </a:p>
          <a:p>
            <a:endParaRPr lang="en-US" sz="2400">
              <a:solidFill>
                <a:srgbClr val="052264"/>
              </a:solidFill>
              <a:ea typeface="Calibri" panose="020F0502020204030204"/>
              <a:cs typeface="Calibri"/>
            </a:endParaRPr>
          </a:p>
          <a:p>
            <a:endParaRPr lang="en-US" sz="2400">
              <a:solidFill>
                <a:srgbClr val="052264"/>
              </a:solidFill>
              <a:ea typeface="Calibri" panose="020F0502020204030204"/>
              <a:cs typeface="Calibri"/>
            </a:endParaRPr>
          </a:p>
          <a:p>
            <a:endParaRPr lang="en-US" sz="2400" b="1">
              <a:solidFill>
                <a:srgbClr val="052264"/>
              </a:solidFill>
              <a:ea typeface="Calibri" panose="020F0502020204030204"/>
              <a:cs typeface="Calibri"/>
            </a:endParaRPr>
          </a:p>
          <a:p>
            <a:endParaRPr lang="en-US" sz="2400" b="1">
              <a:solidFill>
                <a:srgbClr val="052264"/>
              </a:solidFill>
              <a:ea typeface="Calibri" panose="020F0502020204030204"/>
              <a:cs typeface="Calibri"/>
            </a:endParaRPr>
          </a:p>
          <a:p>
            <a:endParaRPr lang="en-US" sz="2400">
              <a:solidFill>
                <a:srgbClr val="052264"/>
              </a:solidFill>
              <a:ea typeface="Calibri" panose="020F0502020204030204"/>
              <a:cs typeface="Calibri"/>
            </a:endParaRPr>
          </a:p>
          <a:p>
            <a:endParaRPr lang="en-US" sz="2400">
              <a:solidFill>
                <a:srgbClr val="052264"/>
              </a:solidFill>
              <a:ea typeface="Calibri" panose="020F0502020204030204"/>
              <a:cs typeface="Calibri"/>
            </a:endParaRPr>
          </a:p>
          <a:p>
            <a:pPr algn="ctr"/>
            <a:endParaRPr lang="en-US" sz="2400" b="1" u="sng">
              <a:solidFill>
                <a:srgbClr val="052264"/>
              </a:solidFill>
              <a:ea typeface="Calibri" panose="020F0502020204030204"/>
              <a:cs typeface="Calibri"/>
            </a:endParaRPr>
          </a:p>
          <a:p>
            <a:endParaRPr lang="en-US" sz="2400">
              <a:solidFill>
                <a:srgbClr val="FFFFFF"/>
              </a:solidFill>
              <a:ea typeface="Calibri" panose="020F0502020204030204"/>
              <a:cs typeface="Calibri"/>
            </a:endParaRPr>
          </a:p>
          <a:p>
            <a:pPr marL="342900" indent="-342900">
              <a:buFont typeface="Arial"/>
              <a:buChar char="•"/>
            </a:pPr>
            <a:endParaRPr lang="en-US" b="1">
              <a:solidFill>
                <a:srgbClr val="FFFFFF"/>
              </a:solidFill>
              <a:ea typeface="Calibri" panose="020F0502020204030204"/>
              <a:cs typeface="Calibri"/>
            </a:endParaRPr>
          </a:p>
          <a:p>
            <a:pPr lvl="1"/>
            <a:endParaRPr lang="en-US" sz="2000" b="1">
              <a:solidFill>
                <a:srgbClr val="052264"/>
              </a:solidFill>
              <a:ea typeface="Calibri" panose="020F0502020204030204"/>
              <a:cs typeface="Calibri"/>
            </a:endParaRPr>
          </a:p>
          <a:p>
            <a:pPr lvl="1"/>
            <a:endParaRPr lang="en-US" sz="2000" b="1">
              <a:solidFill>
                <a:srgbClr val="052264"/>
              </a:solidFill>
              <a:ea typeface="Calibri" panose="020F0502020204030204"/>
              <a:cs typeface="Calibri"/>
            </a:endParaRPr>
          </a:p>
          <a:p>
            <a:pPr lvl="1"/>
            <a:endParaRPr lang="en-US" sz="2000" b="1">
              <a:solidFill>
                <a:srgbClr val="052264"/>
              </a:solidFill>
              <a:ea typeface="Calibri" panose="020F0502020204030204"/>
              <a:cs typeface="Calibri"/>
            </a:endParaRPr>
          </a:p>
          <a:p>
            <a:pPr lvl="1"/>
            <a:endParaRPr lang="en-US" sz="2000" b="1">
              <a:solidFill>
                <a:srgbClr val="052264"/>
              </a:solidFill>
              <a:ea typeface="Calibri" panose="020F0502020204030204"/>
              <a:cs typeface="Calibri"/>
            </a:endParaRPr>
          </a:p>
          <a:p>
            <a:pPr lvl="1" algn="ctr"/>
            <a:endParaRPr lang="en-US" sz="2000" b="1" i="1">
              <a:solidFill>
                <a:srgbClr val="052264"/>
              </a:solidFill>
              <a:ea typeface="Calibri" panose="020F0502020204030204"/>
              <a:cs typeface="Calibri"/>
            </a:endParaRPr>
          </a:p>
        </p:txBody>
      </p:sp>
      <p:sp>
        <p:nvSpPr>
          <p:cNvPr id="2" name="Rectangle 1">
            <a:extLst>
              <a:ext uri="{FF2B5EF4-FFF2-40B4-BE49-F238E27FC236}">
                <a16:creationId xmlns:a16="http://schemas.microsoft.com/office/drawing/2014/main" id="{13C40E6A-D4A1-E350-40AD-873A55A80750}"/>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406EF500-B776-A58F-EBE8-E9657951802F}"/>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2E858988-F349-A439-0F55-A0C6604E5FCA}"/>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ea typeface="Calibri"/>
                <a:cs typeface="Calibri"/>
              </a:rPr>
              <a:t>Respect | Ambition | Resilience</a:t>
            </a:r>
            <a:endParaRPr lang="en-US">
              <a:solidFill>
                <a:schemeClr val="bg1"/>
              </a:solidFill>
            </a:endParaRPr>
          </a:p>
        </p:txBody>
      </p:sp>
      <p:pic>
        <p:nvPicPr>
          <p:cNvPr id="8" name="Picture 8" descr="A blue square with white text and yellow people&#10;&#10;Description automatically generated">
            <a:extLst>
              <a:ext uri="{FF2B5EF4-FFF2-40B4-BE49-F238E27FC236}">
                <a16:creationId xmlns:a16="http://schemas.microsoft.com/office/drawing/2014/main" id="{0526D41A-C275-A2A3-F26C-E10D0F8A731F}"/>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C84E8506-BCB9-6D64-FC65-94D595A82B67}"/>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cs typeface="Calibri"/>
              </a:rPr>
              <a:t>“We are a school community who celebrate inclusivity, ambition and aspirational learners”</a:t>
            </a:r>
          </a:p>
        </p:txBody>
      </p:sp>
      <p:sp>
        <p:nvSpPr>
          <p:cNvPr id="12" name="TextBox 11">
            <a:extLst>
              <a:ext uri="{FF2B5EF4-FFF2-40B4-BE49-F238E27FC236}">
                <a16:creationId xmlns:a16="http://schemas.microsoft.com/office/drawing/2014/main" id="{DE5807E3-F7BB-78E6-4327-03590AB2A661}"/>
              </a:ext>
            </a:extLst>
          </p:cNvPr>
          <p:cNvSpPr txBox="1"/>
          <p:nvPr/>
        </p:nvSpPr>
        <p:spPr>
          <a:xfrm>
            <a:off x="0" y="41683"/>
            <a:ext cx="2437436" cy="646331"/>
          </a:xfrm>
          <a:prstGeom prst="rect">
            <a:avLst/>
          </a:prstGeom>
          <a:noFill/>
        </p:spPr>
        <p:txBody>
          <a:bodyPr wrap="square" lIns="91440" tIns="45720" rIns="91440" bIns="45720" rtlCol="0" anchor="t">
            <a:spAutoFit/>
          </a:bodyPr>
          <a:lstStyle/>
          <a:p>
            <a:r>
              <a:rPr lang="en-GB" b="1">
                <a:highlight>
                  <a:srgbClr val="FFFF00"/>
                </a:highlight>
              </a:rPr>
              <a:t>APPLY</a:t>
            </a:r>
          </a:p>
          <a:p>
            <a:endParaRPr lang="en-GB" b="1">
              <a:highlight>
                <a:srgbClr val="FFFF00"/>
              </a:highlight>
              <a:cs typeface="Calibri"/>
            </a:endParaRPr>
          </a:p>
        </p:txBody>
      </p:sp>
      <p:sp>
        <p:nvSpPr>
          <p:cNvPr id="10" name="Title 9">
            <a:extLst>
              <a:ext uri="{FF2B5EF4-FFF2-40B4-BE49-F238E27FC236}">
                <a16:creationId xmlns:a16="http://schemas.microsoft.com/office/drawing/2014/main" id="{A03F3ABC-506C-C336-366E-036E6A7C11E9}"/>
              </a:ext>
            </a:extLst>
          </p:cNvPr>
          <p:cNvSpPr>
            <a:spLocks noGrp="1"/>
          </p:cNvSpPr>
          <p:nvPr>
            <p:ph type="title"/>
          </p:nvPr>
        </p:nvSpPr>
        <p:spPr>
          <a:xfrm>
            <a:off x="762000" y="308144"/>
            <a:ext cx="10515600" cy="1325563"/>
          </a:xfrm>
        </p:spPr>
        <p:txBody>
          <a:bodyPr/>
          <a:lstStyle/>
          <a:p>
            <a:r>
              <a:rPr lang="en-GB"/>
              <a:t>Task: </a:t>
            </a:r>
          </a:p>
        </p:txBody>
      </p:sp>
      <p:sp>
        <p:nvSpPr>
          <p:cNvPr id="11" name="Content Placeholder 10">
            <a:extLst>
              <a:ext uri="{FF2B5EF4-FFF2-40B4-BE49-F238E27FC236}">
                <a16:creationId xmlns:a16="http://schemas.microsoft.com/office/drawing/2014/main" id="{DB605722-ACDA-25F0-CD21-EDFDDD36B14B}"/>
              </a:ext>
            </a:extLst>
          </p:cNvPr>
          <p:cNvSpPr>
            <a:spLocks noGrp="1"/>
          </p:cNvSpPr>
          <p:nvPr>
            <p:ph sz="half" idx="1"/>
          </p:nvPr>
        </p:nvSpPr>
        <p:spPr>
          <a:xfrm>
            <a:off x="352190" y="1656181"/>
            <a:ext cx="5181600" cy="4351338"/>
          </a:xfrm>
        </p:spPr>
        <p:txBody>
          <a:bodyPr/>
          <a:lstStyle/>
          <a:p>
            <a:r>
              <a:rPr lang="en-GB"/>
              <a:t>Using your flashcards, practice using the Leitner system with your flashcards</a:t>
            </a:r>
          </a:p>
        </p:txBody>
      </p:sp>
      <p:sp>
        <p:nvSpPr>
          <p:cNvPr id="13" name="Content Placeholder 12">
            <a:extLst>
              <a:ext uri="{FF2B5EF4-FFF2-40B4-BE49-F238E27FC236}">
                <a16:creationId xmlns:a16="http://schemas.microsoft.com/office/drawing/2014/main" id="{8D2B2117-A3E9-AF4E-AE05-E117943ECC83}"/>
              </a:ext>
            </a:extLst>
          </p:cNvPr>
          <p:cNvSpPr>
            <a:spLocks noGrp="1"/>
          </p:cNvSpPr>
          <p:nvPr>
            <p:ph sz="half" idx="2"/>
          </p:nvPr>
        </p:nvSpPr>
        <p:spPr>
          <a:xfrm>
            <a:off x="6447229" y="970925"/>
            <a:ext cx="5181600" cy="4351338"/>
          </a:xfrm>
        </p:spPr>
        <p:txBody>
          <a:bodyPr vert="horz" lIns="91440" tIns="45720" rIns="91440" bIns="45720" rtlCol="0" anchor="t">
            <a:normAutofit/>
          </a:bodyPr>
          <a:lstStyle/>
          <a:p>
            <a:r>
              <a:rPr lang="en-GB" sz="2800">
                <a:solidFill>
                  <a:srgbClr val="002060"/>
                </a:solidFill>
              </a:rPr>
              <a:t>Put flashcards in Box 1 </a:t>
            </a:r>
          </a:p>
          <a:p>
            <a:r>
              <a:rPr lang="en-GB" sz="2800">
                <a:solidFill>
                  <a:srgbClr val="002060"/>
                </a:solidFill>
              </a:rPr>
              <a:t>Test yourself/each other on these flashcards</a:t>
            </a:r>
          </a:p>
          <a:p>
            <a:r>
              <a:rPr lang="en-GB" sz="2800">
                <a:solidFill>
                  <a:srgbClr val="002060"/>
                </a:solidFill>
              </a:rPr>
              <a:t>If a card is answered correctly, move it to Box 2. An incorrect answer stays in Box 1. </a:t>
            </a:r>
          </a:p>
        </p:txBody>
      </p:sp>
      <p:pic>
        <p:nvPicPr>
          <p:cNvPr id="14" name="Picture 13">
            <a:extLst>
              <a:ext uri="{FF2B5EF4-FFF2-40B4-BE49-F238E27FC236}">
                <a16:creationId xmlns:a16="http://schemas.microsoft.com/office/drawing/2014/main" id="{399C75BD-5F75-5D22-57BC-5F80C76CCD3C}"/>
              </a:ext>
            </a:extLst>
          </p:cNvPr>
          <p:cNvPicPr>
            <a:picLocks noChangeAspect="1"/>
          </p:cNvPicPr>
          <p:nvPr/>
        </p:nvPicPr>
        <p:blipFill>
          <a:blip r:embed="rId5"/>
          <a:stretch>
            <a:fillRect/>
          </a:stretch>
        </p:blipFill>
        <p:spPr>
          <a:xfrm>
            <a:off x="175818" y="4024174"/>
            <a:ext cx="7344376" cy="1774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299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78738-2CC3-864B-AC6F-B15F0FD1ACD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C1D0A5F-1553-AB7A-7111-DCF892C2AF3D}"/>
              </a:ext>
            </a:extLst>
          </p:cNvPr>
          <p:cNvSpPr/>
          <p:nvPr/>
        </p:nvSpPr>
        <p:spPr>
          <a:xfrm>
            <a:off x="-3101" y="-93216"/>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137B32C-FB35-41B6-222D-0941C4EFDE83}"/>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C02E187A-386E-8999-8FB1-06548D9395B6}"/>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CD99BE46-EA4B-4392-2F7C-24E91121715F}"/>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1EEB80CE-A64A-4221-9A42-4D73F3DBE8EF}"/>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F41EC301-0D05-C9C1-AAB4-C35E4EFA5502}"/>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B32784DC-6E8D-CACC-2AB2-FA18771937BA}"/>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6" name="Title 15">
            <a:extLst>
              <a:ext uri="{FF2B5EF4-FFF2-40B4-BE49-F238E27FC236}">
                <a16:creationId xmlns:a16="http://schemas.microsoft.com/office/drawing/2014/main" id="{78984B0F-8B00-305D-ECBC-3D6F3083C09C}"/>
              </a:ext>
            </a:extLst>
          </p:cNvPr>
          <p:cNvSpPr>
            <a:spLocks noGrp="1"/>
          </p:cNvSpPr>
          <p:nvPr>
            <p:ph type="title"/>
          </p:nvPr>
        </p:nvSpPr>
        <p:spPr/>
        <p:txBody>
          <a:bodyPr>
            <a:normAutofit/>
          </a:bodyPr>
          <a:lstStyle/>
          <a:p>
            <a:r>
              <a:rPr lang="en-GB" sz="4000" b="1">
                <a:solidFill>
                  <a:srgbClr val="002060"/>
                </a:solidFill>
              </a:rPr>
              <a:t>Takeaway: </a:t>
            </a:r>
          </a:p>
        </p:txBody>
      </p:sp>
      <p:sp>
        <p:nvSpPr>
          <p:cNvPr id="17" name="Content Placeholder 16">
            <a:extLst>
              <a:ext uri="{FF2B5EF4-FFF2-40B4-BE49-F238E27FC236}">
                <a16:creationId xmlns:a16="http://schemas.microsoft.com/office/drawing/2014/main" id="{A3E30733-9002-845B-AB3F-C53120F71E36}"/>
              </a:ext>
            </a:extLst>
          </p:cNvPr>
          <p:cNvSpPr>
            <a:spLocks noGrp="1"/>
          </p:cNvSpPr>
          <p:nvPr>
            <p:ph idx="1"/>
          </p:nvPr>
        </p:nvSpPr>
        <p:spPr>
          <a:xfrm>
            <a:off x="520243" y="1206157"/>
            <a:ext cx="10515600" cy="4351338"/>
          </a:xfrm>
        </p:spPr>
        <p:txBody>
          <a:bodyPr vert="horz" lIns="91440" tIns="45720" rIns="91440" bIns="45720" rtlCol="0" anchor="t">
            <a:noAutofit/>
          </a:bodyPr>
          <a:lstStyle/>
          <a:p>
            <a:pPr marL="0" indent="0">
              <a:buNone/>
            </a:pPr>
            <a:endParaRPr lang="en-GB" sz="2000"/>
          </a:p>
          <a:p>
            <a:pPr>
              <a:buFont typeface="Wingdings" panose="020B0604020202020204" pitchFamily="34" charset="0"/>
              <a:buChar char="§"/>
            </a:pPr>
            <a:r>
              <a:rPr lang="en-GB" sz="2400">
                <a:solidFill>
                  <a:srgbClr val="002060"/>
                </a:solidFill>
                <a:cs typeface="Calibri"/>
              </a:rPr>
              <a:t>Keep your flashcards clear and focused on key concepts</a:t>
            </a:r>
          </a:p>
          <a:p>
            <a:pPr>
              <a:buFont typeface="Wingdings" panose="020B0604020202020204" pitchFamily="34" charset="0"/>
              <a:buChar char="§"/>
            </a:pPr>
            <a:r>
              <a:rPr lang="en-GB" sz="2400">
                <a:solidFill>
                  <a:srgbClr val="002060"/>
                </a:solidFill>
                <a:cs typeface="Calibri"/>
              </a:rPr>
              <a:t>Include questions or prompts on one side with answers on the other. </a:t>
            </a:r>
          </a:p>
          <a:p>
            <a:pPr>
              <a:buFont typeface="Wingdings" panose="020B0604020202020204" pitchFamily="34" charset="0"/>
              <a:buChar char="§"/>
            </a:pPr>
            <a:r>
              <a:rPr lang="en-GB" sz="2400">
                <a:solidFill>
                  <a:srgbClr val="002060"/>
                </a:solidFill>
              </a:rPr>
              <a:t>Build the habit of reviewing information by u</a:t>
            </a:r>
            <a:r>
              <a:rPr lang="en-GB" sz="2400">
                <a:solidFill>
                  <a:srgbClr val="002060"/>
                </a:solidFill>
                <a:cs typeface="Calibri"/>
              </a:rPr>
              <a:t>sing the Leitner System: </a:t>
            </a:r>
          </a:p>
        </p:txBody>
      </p:sp>
      <p:pic>
        <p:nvPicPr>
          <p:cNvPr id="10" name="Picture 9">
            <a:extLst>
              <a:ext uri="{FF2B5EF4-FFF2-40B4-BE49-F238E27FC236}">
                <a16:creationId xmlns:a16="http://schemas.microsoft.com/office/drawing/2014/main" id="{6850DA7F-C7D9-A627-9FA9-8EC0F14AFA3D}"/>
              </a:ext>
            </a:extLst>
          </p:cNvPr>
          <p:cNvPicPr>
            <a:picLocks noChangeAspect="1"/>
          </p:cNvPicPr>
          <p:nvPr/>
        </p:nvPicPr>
        <p:blipFill>
          <a:blip r:embed="rId5"/>
          <a:stretch>
            <a:fillRect/>
          </a:stretch>
        </p:blipFill>
        <p:spPr>
          <a:xfrm>
            <a:off x="2374866" y="3821761"/>
            <a:ext cx="7344376" cy="1774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3E08B002-CB1E-DA5E-B8E0-A696FF71547F}"/>
              </a:ext>
            </a:extLst>
          </p:cNvPr>
          <p:cNvSpPr txBox="1"/>
          <p:nvPr/>
        </p:nvSpPr>
        <p:spPr>
          <a:xfrm>
            <a:off x="0" y="41683"/>
            <a:ext cx="2437436" cy="646331"/>
          </a:xfrm>
          <a:prstGeom prst="rect">
            <a:avLst/>
          </a:prstGeom>
          <a:noFill/>
        </p:spPr>
        <p:txBody>
          <a:bodyPr wrap="square" lIns="91440" tIns="45720" rIns="91440" bIns="45720" rtlCol="0" anchor="t">
            <a:spAutoFit/>
          </a:bodyPr>
          <a:lstStyle/>
          <a:p>
            <a:r>
              <a:rPr lang="en-GB" b="1">
                <a:highlight>
                  <a:srgbClr val="FFFF00"/>
                </a:highlight>
              </a:rPr>
              <a:t>REVIEW</a:t>
            </a:r>
          </a:p>
          <a:p>
            <a:endParaRPr lang="en-GB" b="1">
              <a:highlight>
                <a:srgbClr val="FFFF00"/>
              </a:highlight>
              <a:cs typeface="Calibri"/>
            </a:endParaRPr>
          </a:p>
        </p:txBody>
      </p:sp>
    </p:spTree>
    <p:extLst>
      <p:ext uri="{BB962C8B-B14F-4D97-AF65-F5344CB8AC3E}">
        <p14:creationId xmlns:p14="http://schemas.microsoft.com/office/powerpoint/2010/main" val="307736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8097-1F6C-FAAF-872F-B992A6E5FD0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9ADC7E9-A783-7C3C-05E1-72DA2460AF38}"/>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D13EC04-DF1A-3AB1-4225-2F168B1F274D}"/>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3" name="TextBox 2">
            <a:extLst>
              <a:ext uri="{FF2B5EF4-FFF2-40B4-BE49-F238E27FC236}">
                <a16:creationId xmlns:a16="http://schemas.microsoft.com/office/drawing/2014/main" id="{F0B700AC-21B5-EF93-7AA1-32D8EE077241}"/>
              </a:ext>
            </a:extLst>
          </p:cNvPr>
          <p:cNvSpPr txBox="1"/>
          <p:nvPr/>
        </p:nvSpPr>
        <p:spPr>
          <a:xfrm>
            <a:off x="85766" y="212996"/>
            <a:ext cx="12245904"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052264"/>
                </a:solidFill>
                <a:effectLst/>
                <a:uLnTx/>
                <a:uFillTx/>
                <a:latin typeface="Calibri" panose="020F0502020204030204"/>
                <a:ea typeface="Calibri" panose="020F0502020204030204"/>
                <a:cs typeface="Calibri"/>
              </a:rPr>
              <a:t>DO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rPr>
              <a:t>Write your answers in full sentences in your exercise books.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rPr>
              <a:t>1. What revision strategies do you 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sng"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rPr>
              <a:t>2. Have you used the Leitner System in your flashcard </a:t>
            </a:r>
            <a:r>
              <a:rPr lang="en-US" sz="2000">
                <a:solidFill>
                  <a:srgbClr val="052264"/>
                </a:solidFill>
                <a:latin typeface="Calibri" panose="020F0502020204030204"/>
                <a:ea typeface="Calibri" panose="020F0502020204030204"/>
                <a:cs typeface="Calibri"/>
              </a:rPr>
              <a:t>revision</a:t>
            </a:r>
            <a:r>
              <a:rPr kumimoji="0" lang="en-US" sz="2000" b="0"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rPr>
              <a:t>3. How do you know they are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rPr>
              <a:t>4. What difficulties do you encounter with the Leitner System and how can we overcome these? </a:t>
            </a:r>
            <a:endParaRPr kumimoji="0" lang="en-US" sz="1600" b="1" i="0" u="none" strike="noStrike" kern="1200" cap="none" spc="0" normalizeH="0" baseline="0" noProof="0">
              <a:ln>
                <a:noFill/>
              </a:ln>
              <a:solidFill>
                <a:srgbClr val="FFFFFF"/>
              </a:solidFill>
              <a:effectLst/>
              <a:uLnTx/>
              <a:uFillTx/>
              <a:latin typeface="Calibri" panose="020F0502020204030204"/>
              <a:ea typeface="Calibri" panose="020F0502020204030204"/>
              <a:cs typeface="Calibri"/>
            </a:endParaRP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a:ln>
                <a:noFill/>
              </a:ln>
              <a:solidFill>
                <a:srgbClr val="052264"/>
              </a:solidFill>
              <a:effectLst/>
              <a:uLnTx/>
              <a:uFillTx/>
              <a:latin typeface="Calibri" panose="020F0502020204030204"/>
              <a:ea typeface="Calibri" panose="020F0502020204030204"/>
              <a:cs typeface="Calibri"/>
            </a:endParaRPr>
          </a:p>
        </p:txBody>
      </p:sp>
      <p:sp>
        <p:nvSpPr>
          <p:cNvPr id="2" name="Rectangle 1">
            <a:extLst>
              <a:ext uri="{FF2B5EF4-FFF2-40B4-BE49-F238E27FC236}">
                <a16:creationId xmlns:a16="http://schemas.microsoft.com/office/drawing/2014/main" id="{6EDDB9E1-B3AF-8977-F826-5590986588C8}"/>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467CC2AA-A030-A0C2-6FCD-18AD795C5A16}"/>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66164FB0-7433-DCFE-2783-C0ED318ABFE2}"/>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1E86B67-E472-4A8D-1367-2D29C5D0EA5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1D4C619D-0389-68A4-EC3A-F6FFE2F022A5}"/>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0" name="TextBox 9">
            <a:extLst>
              <a:ext uri="{FF2B5EF4-FFF2-40B4-BE49-F238E27FC236}">
                <a16:creationId xmlns:a16="http://schemas.microsoft.com/office/drawing/2014/main" id="{6643A89F-8636-5C82-3F74-7482C83CB72F}"/>
              </a:ext>
            </a:extLst>
          </p:cNvPr>
          <p:cNvSpPr txBox="1"/>
          <p:nvPr/>
        </p:nvSpPr>
        <p:spPr>
          <a:xfrm>
            <a:off x="0" y="41683"/>
            <a:ext cx="32140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rPr>
              <a:t>ORIENTATE</a:t>
            </a:r>
          </a:p>
        </p:txBody>
      </p:sp>
    </p:spTree>
    <p:extLst>
      <p:ext uri="{BB962C8B-B14F-4D97-AF65-F5344CB8AC3E}">
        <p14:creationId xmlns:p14="http://schemas.microsoft.com/office/powerpoint/2010/main" val="201103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1" name="Content Placeholder 10">
            <a:extLst>
              <a:ext uri="{FF2B5EF4-FFF2-40B4-BE49-F238E27FC236}">
                <a16:creationId xmlns:a16="http://schemas.microsoft.com/office/drawing/2014/main" id="{9E4EF78D-4990-7D1C-1D0B-3262D08D7033}"/>
              </a:ext>
            </a:extLst>
          </p:cNvPr>
          <p:cNvSpPr>
            <a:spLocks noGrp="1"/>
          </p:cNvSpPr>
          <p:nvPr>
            <p:ph sz="half" idx="2"/>
          </p:nvPr>
        </p:nvSpPr>
        <p:spPr>
          <a:xfrm>
            <a:off x="1408386" y="607039"/>
            <a:ext cx="9945414" cy="4556632"/>
          </a:xfrm>
        </p:spPr>
        <p:txBody>
          <a:bodyPr>
            <a:normAutofit fontScale="70000" lnSpcReduction="20000"/>
          </a:bodyPr>
          <a:lstStyle/>
          <a:p>
            <a:pPr marL="0" indent="0" algn="ctr">
              <a:buNone/>
            </a:pPr>
            <a:r>
              <a:rPr lang="en-GB" b="1" u="sng" dirty="0">
                <a:solidFill>
                  <a:srgbClr val="002060"/>
                </a:solidFill>
              </a:rPr>
              <a:t>YOU SAID… </a:t>
            </a:r>
            <a:r>
              <a:rPr lang="en-GB" b="1" u="sng" dirty="0">
                <a:solidFill>
                  <a:srgbClr val="FF0000"/>
                </a:solidFill>
              </a:rPr>
              <a:t>WE DID</a:t>
            </a:r>
            <a:endParaRPr lang="en-GB" b="1" dirty="0">
              <a:solidFill>
                <a:srgbClr val="FF0000"/>
              </a:solidFill>
            </a:endParaRPr>
          </a:p>
          <a:p>
            <a:pPr marL="0" indent="0">
              <a:buNone/>
            </a:pPr>
            <a:r>
              <a:rPr lang="en-GB" dirty="0">
                <a:solidFill>
                  <a:srgbClr val="002060"/>
                </a:solidFill>
              </a:rPr>
              <a:t>- Many of you have reported that you do not have access to </a:t>
            </a:r>
            <a:r>
              <a:rPr lang="en-GB" b="1" dirty="0">
                <a:solidFill>
                  <a:srgbClr val="002060"/>
                </a:solidFill>
              </a:rPr>
              <a:t>revision materials </a:t>
            </a:r>
            <a:r>
              <a:rPr lang="en-GB" dirty="0">
                <a:solidFill>
                  <a:srgbClr val="002060"/>
                </a:solidFill>
              </a:rPr>
              <a:t>at home</a:t>
            </a:r>
          </a:p>
          <a:p>
            <a:pPr marL="0" indent="0">
              <a:buNone/>
            </a:pPr>
            <a:endParaRPr lang="en-GB" dirty="0">
              <a:solidFill>
                <a:srgbClr val="002060"/>
              </a:solidFill>
            </a:endParaRPr>
          </a:p>
          <a:p>
            <a:pPr marL="0" indent="0">
              <a:buNone/>
            </a:pPr>
            <a:r>
              <a:rPr lang="en-GB" dirty="0">
                <a:solidFill>
                  <a:srgbClr val="FF0000"/>
                </a:solidFill>
              </a:rPr>
              <a:t>We have created each of you a </a:t>
            </a:r>
            <a:r>
              <a:rPr lang="en-GB" b="1" dirty="0">
                <a:solidFill>
                  <a:srgbClr val="FF0000"/>
                </a:solidFill>
              </a:rPr>
              <a:t>bespoke revision pack</a:t>
            </a:r>
            <a:r>
              <a:rPr lang="en-GB" dirty="0">
                <a:solidFill>
                  <a:srgbClr val="FF0000"/>
                </a:solidFill>
              </a:rPr>
              <a:t> with revision guides, flashcards, pens, highlighters, etc. Everything you should need!</a:t>
            </a:r>
          </a:p>
          <a:p>
            <a:pPr marL="0" indent="0">
              <a:buNone/>
            </a:pPr>
            <a:r>
              <a:rPr lang="en-GB" dirty="0">
                <a:solidFill>
                  <a:srgbClr val="FF0000"/>
                </a:solidFill>
              </a:rPr>
              <a:t>We have also bought everyone access to </a:t>
            </a:r>
            <a:r>
              <a:rPr lang="en-GB" b="1" dirty="0">
                <a:solidFill>
                  <a:srgbClr val="FF0000"/>
                </a:solidFill>
              </a:rPr>
              <a:t>Pearson Revise</a:t>
            </a:r>
            <a:r>
              <a:rPr lang="en-GB" dirty="0">
                <a:solidFill>
                  <a:srgbClr val="FF0000"/>
                </a:solidFill>
              </a:rPr>
              <a:t>, which gives you free access to LOADS of revision content.</a:t>
            </a:r>
          </a:p>
          <a:p>
            <a:pPr marL="0" indent="0">
              <a:buNone/>
            </a:pPr>
            <a:endParaRPr lang="en-GB" dirty="0">
              <a:solidFill>
                <a:srgbClr val="002060"/>
              </a:solidFill>
            </a:endParaRPr>
          </a:p>
          <a:p>
            <a:pPr marL="0" indent="0">
              <a:buNone/>
            </a:pPr>
            <a:r>
              <a:rPr lang="en-GB" dirty="0">
                <a:solidFill>
                  <a:srgbClr val="002060"/>
                </a:solidFill>
              </a:rPr>
              <a:t>- Many of you have reported that you </a:t>
            </a:r>
            <a:r>
              <a:rPr lang="en-GB" b="1" dirty="0">
                <a:solidFill>
                  <a:srgbClr val="002060"/>
                </a:solidFill>
              </a:rPr>
              <a:t>did not revise </a:t>
            </a:r>
            <a:r>
              <a:rPr lang="en-GB" dirty="0">
                <a:solidFill>
                  <a:srgbClr val="002060"/>
                </a:solidFill>
              </a:rPr>
              <a:t>for your November mocks, but </a:t>
            </a:r>
            <a:r>
              <a:rPr lang="en-GB" b="1" dirty="0">
                <a:solidFill>
                  <a:srgbClr val="002060"/>
                </a:solidFill>
              </a:rPr>
              <a:t>plan to revise </a:t>
            </a:r>
            <a:r>
              <a:rPr lang="en-GB" dirty="0">
                <a:solidFill>
                  <a:srgbClr val="002060"/>
                </a:solidFill>
              </a:rPr>
              <a:t>for your March mocks. At the same time, you told us that you didn’t know how to effectively revise.</a:t>
            </a:r>
          </a:p>
          <a:p>
            <a:pPr marL="0" indent="0">
              <a:buNone/>
            </a:pPr>
            <a:endParaRPr lang="en-GB" dirty="0">
              <a:solidFill>
                <a:srgbClr val="002060"/>
              </a:solidFill>
            </a:endParaRPr>
          </a:p>
          <a:p>
            <a:pPr marL="0" indent="0">
              <a:buNone/>
            </a:pPr>
            <a:r>
              <a:rPr lang="en-GB" dirty="0">
                <a:solidFill>
                  <a:srgbClr val="FF0000"/>
                </a:solidFill>
              </a:rPr>
              <a:t>We have planned two </a:t>
            </a:r>
            <a:r>
              <a:rPr lang="en-GB" b="1" dirty="0">
                <a:solidFill>
                  <a:srgbClr val="FF0000"/>
                </a:solidFill>
              </a:rPr>
              <a:t>Wednesday Period 5 </a:t>
            </a:r>
            <a:r>
              <a:rPr lang="en-GB" dirty="0">
                <a:solidFill>
                  <a:srgbClr val="FF0000"/>
                </a:solidFill>
              </a:rPr>
              <a:t>sessions to </a:t>
            </a:r>
            <a:r>
              <a:rPr lang="en-GB" b="1" dirty="0">
                <a:solidFill>
                  <a:srgbClr val="FF0000"/>
                </a:solidFill>
              </a:rPr>
              <a:t>explicitly teach </a:t>
            </a:r>
            <a:r>
              <a:rPr lang="en-GB" dirty="0">
                <a:solidFill>
                  <a:srgbClr val="FF0000"/>
                </a:solidFill>
              </a:rPr>
              <a:t>you how to effectively revise, and to give you some time to practice with </a:t>
            </a:r>
            <a:r>
              <a:rPr lang="en-GB" b="1" dirty="0">
                <a:solidFill>
                  <a:srgbClr val="FF0000"/>
                </a:solidFill>
              </a:rPr>
              <a:t>guidance</a:t>
            </a:r>
            <a:r>
              <a:rPr lang="en-GB" dirty="0">
                <a:solidFill>
                  <a:srgbClr val="FF0000"/>
                </a:solidFill>
              </a:rPr>
              <a:t> from your Form Tutors.</a:t>
            </a:r>
          </a:p>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p:txBody>
      </p:sp>
      <p:sp>
        <p:nvSpPr>
          <p:cNvPr id="10" name="TextBox 9">
            <a:extLst>
              <a:ext uri="{FF2B5EF4-FFF2-40B4-BE49-F238E27FC236}">
                <a16:creationId xmlns:a16="http://schemas.microsoft.com/office/drawing/2014/main" id="{41BCA655-B775-AA1D-5995-53871033EE94}"/>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spTree>
    <p:extLst>
      <p:ext uri="{BB962C8B-B14F-4D97-AF65-F5344CB8AC3E}">
        <p14:creationId xmlns:p14="http://schemas.microsoft.com/office/powerpoint/2010/main" val="2136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31E5B-5660-4979-0ABA-ADED48B5DB7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1AE8CE1-D82C-C230-F364-C5783B54EFFA}"/>
              </a:ext>
            </a:extLst>
          </p:cNvPr>
          <p:cNvPicPr>
            <a:picLocks noChangeAspect="1"/>
          </p:cNvPicPr>
          <p:nvPr/>
        </p:nvPicPr>
        <p:blipFill>
          <a:blip r:embed="rId3"/>
          <a:stretch>
            <a:fillRect/>
          </a:stretch>
        </p:blipFill>
        <p:spPr>
          <a:xfrm>
            <a:off x="-84740" y="0"/>
            <a:ext cx="12433758" cy="6858000"/>
          </a:xfrm>
          <a:prstGeom prst="rect">
            <a:avLst/>
          </a:prstGeom>
        </p:spPr>
      </p:pic>
      <p:sp>
        <p:nvSpPr>
          <p:cNvPr id="12" name="Rectangle 11">
            <a:extLst>
              <a:ext uri="{FF2B5EF4-FFF2-40B4-BE49-F238E27FC236}">
                <a16:creationId xmlns:a16="http://schemas.microsoft.com/office/drawing/2014/main" id="{68A8CF8A-E8E9-14C4-080F-FBFD5902B4B8}"/>
              </a:ext>
            </a:extLst>
          </p:cNvPr>
          <p:cNvSpPr/>
          <p:nvPr/>
        </p:nvSpPr>
        <p:spPr>
          <a:xfrm>
            <a:off x="-84739" y="5850609"/>
            <a:ext cx="12429140"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8B416D-0F19-4D6A-A1F9-6B332619E253}"/>
              </a:ext>
            </a:extLst>
          </p:cNvPr>
          <p:cNvSpPr txBox="1"/>
          <p:nvPr/>
        </p:nvSpPr>
        <p:spPr>
          <a:xfrm>
            <a:off x="5781261" y="679173"/>
            <a:ext cx="49033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ea typeface="Calibri"/>
              <a:cs typeface="Calibri"/>
            </a:endParaRPr>
          </a:p>
        </p:txBody>
      </p:sp>
      <p:sp>
        <p:nvSpPr>
          <p:cNvPr id="4" name="TextBox 3">
            <a:extLst>
              <a:ext uri="{FF2B5EF4-FFF2-40B4-BE49-F238E27FC236}">
                <a16:creationId xmlns:a16="http://schemas.microsoft.com/office/drawing/2014/main" id="{1E194953-E046-50DE-589D-A9D45461568A}"/>
              </a:ext>
            </a:extLst>
          </p:cNvPr>
          <p:cNvSpPr txBox="1"/>
          <p:nvPr/>
        </p:nvSpPr>
        <p:spPr>
          <a:xfrm>
            <a:off x="208250" y="740641"/>
            <a:ext cx="11841759"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b="1" dirty="0">
              <a:solidFill>
                <a:srgbClr val="052264"/>
              </a:solidFill>
              <a:ea typeface="Calibri"/>
              <a:cs typeface="Calibri"/>
            </a:endParaRPr>
          </a:p>
          <a:p>
            <a:endParaRPr lang="en-US" sz="3600" b="1">
              <a:solidFill>
                <a:srgbClr val="052264"/>
              </a:solidFill>
              <a:ea typeface="Calibri"/>
              <a:cs typeface="Calibri"/>
            </a:endParaRPr>
          </a:p>
          <a:p>
            <a:pPr marL="571500" indent="-571500">
              <a:buFont typeface="Arial"/>
              <a:buChar char="•"/>
            </a:pPr>
            <a:r>
              <a:rPr lang="en-US" sz="3600" b="1" dirty="0">
                <a:solidFill>
                  <a:srgbClr val="052264"/>
                </a:solidFill>
                <a:ea typeface="Calibri"/>
                <a:cs typeface="Calibri"/>
              </a:rPr>
              <a:t>4 weeks until mock exams = 20 school days</a:t>
            </a:r>
          </a:p>
          <a:p>
            <a:pPr marL="571500" indent="-571500">
              <a:buFont typeface="Arial"/>
              <a:buChar char="•"/>
            </a:pPr>
            <a:endParaRPr lang="en-US" sz="3600" b="1">
              <a:solidFill>
                <a:srgbClr val="052264"/>
              </a:solidFill>
              <a:ea typeface="Calibri"/>
              <a:cs typeface="Calibri"/>
            </a:endParaRPr>
          </a:p>
          <a:p>
            <a:pPr marL="571500" indent="-571500">
              <a:buFont typeface="Arial"/>
              <a:buChar char="•"/>
            </a:pPr>
            <a:r>
              <a:rPr lang="en-US" sz="3600" b="1" dirty="0">
                <a:solidFill>
                  <a:srgbClr val="052264"/>
                </a:solidFill>
                <a:ea typeface="Calibri"/>
                <a:cs typeface="Calibri"/>
              </a:rPr>
              <a:t>10 weeks until the real GCSEs start = 50 school days</a:t>
            </a:r>
          </a:p>
          <a:p>
            <a:pPr marL="571500" indent="-571500">
              <a:buFont typeface="Arial"/>
              <a:buChar char="•"/>
            </a:pPr>
            <a:endParaRPr lang="en-US" sz="3600" b="1">
              <a:solidFill>
                <a:srgbClr val="052264"/>
              </a:solidFill>
              <a:ea typeface="Calibri"/>
              <a:cs typeface="Calibri"/>
            </a:endParaRPr>
          </a:p>
          <a:p>
            <a:r>
              <a:rPr lang="en-US" sz="3600" b="1" dirty="0">
                <a:solidFill>
                  <a:srgbClr val="052264"/>
                </a:solidFill>
                <a:ea typeface="Calibri"/>
                <a:cs typeface="Calibri"/>
              </a:rPr>
              <a:t>If you haven't started revising – you need to!</a:t>
            </a:r>
          </a:p>
          <a:p>
            <a:endParaRPr lang="en-US" sz="2400" b="1">
              <a:solidFill>
                <a:srgbClr val="052264"/>
              </a:solidFill>
              <a:ea typeface="Calibri"/>
              <a:cs typeface="Calibri"/>
            </a:endParaRPr>
          </a:p>
        </p:txBody>
      </p:sp>
      <p:pic>
        <p:nvPicPr>
          <p:cNvPr id="10" name="Picture 4" descr="A picture containing text&#10;&#10;Description automatically generated">
            <a:extLst>
              <a:ext uri="{FF2B5EF4-FFF2-40B4-BE49-F238E27FC236}">
                <a16:creationId xmlns:a16="http://schemas.microsoft.com/office/drawing/2014/main" id="{B2E7A7C8-DDE7-04DB-0CF3-F36A5296B40E}"/>
              </a:ext>
            </a:extLst>
          </p:cNvPr>
          <p:cNvPicPr>
            <a:picLocks noChangeAspect="1"/>
          </p:cNvPicPr>
          <p:nvPr/>
        </p:nvPicPr>
        <p:blipFill>
          <a:blip r:embed="rId4"/>
          <a:stretch>
            <a:fillRect/>
          </a:stretch>
        </p:blipFill>
        <p:spPr>
          <a:xfrm>
            <a:off x="268638" y="5978104"/>
            <a:ext cx="2136183" cy="507010"/>
          </a:xfrm>
          <a:prstGeom prst="rect">
            <a:avLst/>
          </a:prstGeom>
        </p:spPr>
      </p:pic>
      <p:sp>
        <p:nvSpPr>
          <p:cNvPr id="7" name="TextBox 6">
            <a:extLst>
              <a:ext uri="{FF2B5EF4-FFF2-40B4-BE49-F238E27FC236}">
                <a16:creationId xmlns:a16="http://schemas.microsoft.com/office/drawing/2014/main" id="{5835AAFB-CDBC-FD77-871E-C001939329B9}"/>
              </a:ext>
            </a:extLst>
          </p:cNvPr>
          <p:cNvSpPr txBox="1"/>
          <p:nvPr/>
        </p:nvSpPr>
        <p:spPr>
          <a:xfrm>
            <a:off x="8858249" y="604837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ea typeface="Calibri"/>
                <a:cs typeface="Calibri"/>
              </a:rPr>
              <a:t>Respect | Ambition | Resilience</a:t>
            </a:r>
            <a:endParaRPr lang="en-US">
              <a:solidFill>
                <a:schemeClr val="bg1"/>
              </a:solidFill>
            </a:endParaRPr>
          </a:p>
        </p:txBody>
      </p:sp>
      <p:pic>
        <p:nvPicPr>
          <p:cNvPr id="8" name="Picture 8" descr="A blue square with white text and yellow people&#10;&#10;Description automatically generated">
            <a:extLst>
              <a:ext uri="{FF2B5EF4-FFF2-40B4-BE49-F238E27FC236}">
                <a16:creationId xmlns:a16="http://schemas.microsoft.com/office/drawing/2014/main" id="{322A4363-3E7A-57F5-D64C-F4B498A42A64}"/>
              </a:ext>
            </a:extLst>
          </p:cNvPr>
          <p:cNvPicPr>
            <a:picLocks noChangeAspect="1"/>
          </p:cNvPicPr>
          <p:nvPr/>
        </p:nvPicPr>
        <p:blipFill>
          <a:blip r:embed="rId5"/>
          <a:stretch>
            <a:fillRect/>
          </a:stretch>
        </p:blipFill>
        <p:spPr>
          <a:xfrm>
            <a:off x="11206921" y="180008"/>
            <a:ext cx="777462" cy="777462"/>
          </a:xfrm>
          <a:prstGeom prst="rect">
            <a:avLst/>
          </a:prstGeom>
        </p:spPr>
      </p:pic>
      <p:sp>
        <p:nvSpPr>
          <p:cNvPr id="5" name="TextBox 1">
            <a:extLst>
              <a:ext uri="{FF2B5EF4-FFF2-40B4-BE49-F238E27FC236}">
                <a16:creationId xmlns:a16="http://schemas.microsoft.com/office/drawing/2014/main" id="{F7AB86F2-8682-0F19-7D9F-F8BC015599F4}"/>
              </a:ext>
            </a:extLst>
          </p:cNvPr>
          <p:cNvSpPr txBox="1"/>
          <p:nvPr/>
        </p:nvSpPr>
        <p:spPr>
          <a:xfrm>
            <a:off x="2082209" y="5954231"/>
            <a:ext cx="739848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a:solidFill>
                  <a:schemeClr val="bg1"/>
                </a:solidFill>
                <a:cs typeface="Calibri"/>
              </a:rPr>
              <a:t>“We are a school community who celebrate inclusivity, ambition and aspirational learners”</a:t>
            </a:r>
          </a:p>
        </p:txBody>
      </p:sp>
      <p:sp>
        <p:nvSpPr>
          <p:cNvPr id="11" name="TextBox 10">
            <a:extLst>
              <a:ext uri="{FF2B5EF4-FFF2-40B4-BE49-F238E27FC236}">
                <a16:creationId xmlns:a16="http://schemas.microsoft.com/office/drawing/2014/main" id="{8ABFC3E7-E8B5-CBF9-BF23-47E030C58A78}"/>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spTree>
    <p:extLst>
      <p:ext uri="{BB962C8B-B14F-4D97-AF65-F5344CB8AC3E}">
        <p14:creationId xmlns:p14="http://schemas.microsoft.com/office/powerpoint/2010/main" val="184593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pic>
        <p:nvPicPr>
          <p:cNvPr id="16" name="Content Placeholder 15" descr="A graph with red line and numbers&#10;&#10;Description automatically generated">
            <a:extLst>
              <a:ext uri="{FF2B5EF4-FFF2-40B4-BE49-F238E27FC236}">
                <a16:creationId xmlns:a16="http://schemas.microsoft.com/office/drawing/2014/main" id="{0F2BBCF5-AF61-5140-A3D3-376166B69AE9}"/>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268638" y="496911"/>
            <a:ext cx="5626896" cy="5217344"/>
          </a:xfrm>
        </p:spPr>
      </p:pic>
      <p:sp>
        <p:nvSpPr>
          <p:cNvPr id="11" name="Content Placeholder 10">
            <a:extLst>
              <a:ext uri="{FF2B5EF4-FFF2-40B4-BE49-F238E27FC236}">
                <a16:creationId xmlns:a16="http://schemas.microsoft.com/office/drawing/2014/main" id="{9E4EF78D-4990-7D1C-1D0B-3262D08D7033}"/>
              </a:ext>
            </a:extLst>
          </p:cNvPr>
          <p:cNvSpPr>
            <a:spLocks noGrp="1"/>
          </p:cNvSpPr>
          <p:nvPr>
            <p:ph sz="half" idx="2"/>
          </p:nvPr>
        </p:nvSpPr>
        <p:spPr>
          <a:xfrm>
            <a:off x="6172200" y="607039"/>
            <a:ext cx="5181600" cy="4556632"/>
          </a:xfrm>
        </p:spPr>
        <p:txBody>
          <a:bodyPr/>
          <a:lstStyle/>
          <a:p>
            <a:pPr>
              <a:buFont typeface="Wingdings" panose="05000000000000000000" pitchFamily="2" charset="2"/>
              <a:buChar char="§"/>
            </a:pPr>
            <a:r>
              <a:rPr lang="en-GB">
                <a:solidFill>
                  <a:srgbClr val="002060"/>
                </a:solidFill>
              </a:rPr>
              <a:t>Forgetting is an important part of learning. </a:t>
            </a:r>
          </a:p>
          <a:p>
            <a:pPr marL="0" indent="0">
              <a:buNone/>
            </a:pPr>
            <a:endParaRPr lang="en-GB">
              <a:solidFill>
                <a:srgbClr val="002060"/>
              </a:solidFill>
            </a:endParaRPr>
          </a:p>
          <a:p>
            <a:pPr>
              <a:buFont typeface="Wingdings" panose="05000000000000000000" pitchFamily="2" charset="2"/>
              <a:buChar char="§"/>
            </a:pPr>
            <a:r>
              <a:rPr lang="en-GB">
                <a:solidFill>
                  <a:srgbClr val="002060"/>
                </a:solidFill>
              </a:rPr>
              <a:t>We need to </a:t>
            </a:r>
            <a:r>
              <a:rPr lang="en-GB" b="1">
                <a:solidFill>
                  <a:srgbClr val="002060"/>
                </a:solidFill>
              </a:rPr>
              <a:t>review regularly </a:t>
            </a:r>
            <a:r>
              <a:rPr lang="en-GB">
                <a:solidFill>
                  <a:srgbClr val="002060"/>
                </a:solidFill>
              </a:rPr>
              <a:t>to make information stick. </a:t>
            </a:r>
          </a:p>
          <a:p>
            <a:pPr marL="0" indent="0">
              <a:buNone/>
            </a:pPr>
            <a:endParaRPr lang="en-GB">
              <a:solidFill>
                <a:srgbClr val="002060"/>
              </a:solidFill>
            </a:endParaRPr>
          </a:p>
          <a:p>
            <a:pPr>
              <a:buFont typeface="Wingdings" panose="05000000000000000000" pitchFamily="2" charset="2"/>
              <a:buChar char="§"/>
            </a:pPr>
            <a:r>
              <a:rPr lang="en-GB">
                <a:solidFill>
                  <a:srgbClr val="002060"/>
                </a:solidFill>
              </a:rPr>
              <a:t>We need to </a:t>
            </a:r>
            <a:r>
              <a:rPr lang="en-GB" b="1">
                <a:solidFill>
                  <a:srgbClr val="002060"/>
                </a:solidFill>
              </a:rPr>
              <a:t>make reviewing information a habit. </a:t>
            </a:r>
          </a:p>
        </p:txBody>
      </p:sp>
      <p:sp>
        <p:nvSpPr>
          <p:cNvPr id="10" name="TextBox 9">
            <a:extLst>
              <a:ext uri="{FF2B5EF4-FFF2-40B4-BE49-F238E27FC236}">
                <a16:creationId xmlns:a16="http://schemas.microsoft.com/office/drawing/2014/main" id="{41BCA655-B775-AA1D-5995-53871033EE94}"/>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spTree>
    <p:extLst>
      <p:ext uri="{BB962C8B-B14F-4D97-AF65-F5344CB8AC3E}">
        <p14:creationId xmlns:p14="http://schemas.microsoft.com/office/powerpoint/2010/main" val="379325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0" name="Title 9">
            <a:extLst>
              <a:ext uri="{FF2B5EF4-FFF2-40B4-BE49-F238E27FC236}">
                <a16:creationId xmlns:a16="http://schemas.microsoft.com/office/drawing/2014/main" id="{CEC3999F-56AA-09AE-27D8-955A53EF95CB}"/>
              </a:ext>
            </a:extLst>
          </p:cNvPr>
          <p:cNvSpPr>
            <a:spLocks noGrp="1"/>
          </p:cNvSpPr>
          <p:nvPr>
            <p:ph type="title"/>
          </p:nvPr>
        </p:nvSpPr>
        <p:spPr/>
        <p:txBody>
          <a:bodyPr/>
          <a:lstStyle/>
          <a:p>
            <a:r>
              <a:rPr lang="en-GB">
                <a:solidFill>
                  <a:srgbClr val="002060"/>
                </a:solidFill>
              </a:rPr>
              <a:t>How can we interrupt the forgetting curve?</a:t>
            </a:r>
          </a:p>
        </p:txBody>
      </p:sp>
      <p:sp>
        <p:nvSpPr>
          <p:cNvPr id="12" name="Content Placeholder 11">
            <a:extLst>
              <a:ext uri="{FF2B5EF4-FFF2-40B4-BE49-F238E27FC236}">
                <a16:creationId xmlns:a16="http://schemas.microsoft.com/office/drawing/2014/main" id="{139DEFA6-1FAC-B914-B81A-735BC5F3EA43}"/>
              </a:ext>
            </a:extLst>
          </p:cNvPr>
          <p:cNvSpPr>
            <a:spLocks noGrp="1"/>
          </p:cNvSpPr>
          <p:nvPr>
            <p:ph idx="1"/>
          </p:nvPr>
        </p:nvSpPr>
        <p:spPr/>
        <p:txBody>
          <a:bodyPr/>
          <a:lstStyle/>
          <a:p>
            <a:r>
              <a:rPr lang="en-GB">
                <a:solidFill>
                  <a:srgbClr val="002060"/>
                </a:solidFill>
              </a:rPr>
              <a:t>Spaced Practice </a:t>
            </a:r>
          </a:p>
          <a:p>
            <a:r>
              <a:rPr lang="en-GB">
                <a:solidFill>
                  <a:srgbClr val="002060"/>
                </a:solidFill>
              </a:rPr>
              <a:t>Make revision a habit  </a:t>
            </a:r>
          </a:p>
          <a:p>
            <a:r>
              <a:rPr lang="en-GB">
                <a:solidFill>
                  <a:srgbClr val="002060"/>
                </a:solidFill>
              </a:rPr>
              <a:t>Builds your memory </a:t>
            </a:r>
          </a:p>
          <a:p>
            <a:r>
              <a:rPr lang="en-GB">
                <a:solidFill>
                  <a:srgbClr val="002060"/>
                </a:solidFill>
              </a:rPr>
              <a:t>Success in your exams </a:t>
            </a:r>
          </a:p>
          <a:p>
            <a:pPr marL="0" indent="0">
              <a:buNone/>
            </a:pPr>
            <a:endParaRPr lang="en-GB">
              <a:solidFill>
                <a:srgbClr val="002060"/>
              </a:solidFill>
            </a:endParaRPr>
          </a:p>
          <a:p>
            <a:endParaRPr lang="en-GB"/>
          </a:p>
          <a:p>
            <a:pPr marL="0" indent="0">
              <a:buNone/>
            </a:pPr>
            <a:r>
              <a:rPr lang="en-GB"/>
              <a:t>  </a:t>
            </a:r>
          </a:p>
        </p:txBody>
      </p:sp>
      <p:pic>
        <p:nvPicPr>
          <p:cNvPr id="3" name="Picture 2">
            <a:extLst>
              <a:ext uri="{FF2B5EF4-FFF2-40B4-BE49-F238E27FC236}">
                <a16:creationId xmlns:a16="http://schemas.microsoft.com/office/drawing/2014/main" id="{681C3339-547A-81F2-E669-34BD9EB81CF2}"/>
              </a:ext>
            </a:extLst>
          </p:cNvPr>
          <p:cNvPicPr>
            <a:picLocks noChangeAspect="1"/>
          </p:cNvPicPr>
          <p:nvPr/>
        </p:nvPicPr>
        <p:blipFill>
          <a:blip r:embed="rId5"/>
          <a:stretch>
            <a:fillRect/>
          </a:stretch>
        </p:blipFill>
        <p:spPr>
          <a:xfrm>
            <a:off x="81441" y="110253"/>
            <a:ext cx="3261643" cy="499915"/>
          </a:xfrm>
          <a:prstGeom prst="rect">
            <a:avLst/>
          </a:prstGeom>
        </p:spPr>
      </p:pic>
    </p:spTree>
    <p:extLst>
      <p:ext uri="{BB962C8B-B14F-4D97-AF65-F5344CB8AC3E}">
        <p14:creationId xmlns:p14="http://schemas.microsoft.com/office/powerpoint/2010/main" val="164795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0" name="Title 9">
            <a:extLst>
              <a:ext uri="{FF2B5EF4-FFF2-40B4-BE49-F238E27FC236}">
                <a16:creationId xmlns:a16="http://schemas.microsoft.com/office/drawing/2014/main" id="{CEC3999F-56AA-09AE-27D8-955A53EF95CB}"/>
              </a:ext>
            </a:extLst>
          </p:cNvPr>
          <p:cNvSpPr>
            <a:spLocks noGrp="1"/>
          </p:cNvSpPr>
          <p:nvPr>
            <p:ph type="title"/>
          </p:nvPr>
        </p:nvSpPr>
        <p:spPr/>
        <p:txBody>
          <a:bodyPr/>
          <a:lstStyle/>
          <a:p>
            <a:r>
              <a:rPr lang="en-GB">
                <a:solidFill>
                  <a:srgbClr val="002060"/>
                </a:solidFill>
              </a:rPr>
              <a:t>Leitner System – Flashcards  </a:t>
            </a:r>
          </a:p>
        </p:txBody>
      </p:sp>
      <p:sp>
        <p:nvSpPr>
          <p:cNvPr id="12" name="Content Placeholder 11">
            <a:extLst>
              <a:ext uri="{FF2B5EF4-FFF2-40B4-BE49-F238E27FC236}">
                <a16:creationId xmlns:a16="http://schemas.microsoft.com/office/drawing/2014/main" id="{139DEFA6-1FAC-B914-B81A-735BC5F3EA43}"/>
              </a:ext>
            </a:extLst>
          </p:cNvPr>
          <p:cNvSpPr>
            <a:spLocks noGrp="1"/>
          </p:cNvSpPr>
          <p:nvPr>
            <p:ph idx="1"/>
          </p:nvPr>
        </p:nvSpPr>
        <p:spPr/>
        <p:txBody>
          <a:bodyPr/>
          <a:lstStyle/>
          <a:p>
            <a:endParaRPr lang="en-GB"/>
          </a:p>
          <a:p>
            <a:pPr marL="0" indent="0">
              <a:buNone/>
            </a:pPr>
            <a:r>
              <a:rPr lang="en-GB"/>
              <a:t>  </a:t>
            </a:r>
          </a:p>
        </p:txBody>
      </p:sp>
      <p:sp>
        <p:nvSpPr>
          <p:cNvPr id="3" name="Rectangle 2">
            <a:extLst>
              <a:ext uri="{FF2B5EF4-FFF2-40B4-BE49-F238E27FC236}">
                <a16:creationId xmlns:a16="http://schemas.microsoft.com/office/drawing/2014/main" id="{05B1B1DA-724E-AF9A-C3F6-F61581BF2777}"/>
              </a:ext>
            </a:extLst>
          </p:cNvPr>
          <p:cNvSpPr/>
          <p:nvPr/>
        </p:nvSpPr>
        <p:spPr>
          <a:xfrm>
            <a:off x="1062237" y="2759626"/>
            <a:ext cx="2863660" cy="14838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Everyday </a:t>
            </a:r>
          </a:p>
        </p:txBody>
      </p:sp>
      <p:sp>
        <p:nvSpPr>
          <p:cNvPr id="11" name="Rectangle 10">
            <a:extLst>
              <a:ext uri="{FF2B5EF4-FFF2-40B4-BE49-F238E27FC236}">
                <a16:creationId xmlns:a16="http://schemas.microsoft.com/office/drawing/2014/main" id="{A07B2FF8-0071-C90E-9F19-2352C4C12358}"/>
              </a:ext>
            </a:extLst>
          </p:cNvPr>
          <p:cNvSpPr/>
          <p:nvPr/>
        </p:nvSpPr>
        <p:spPr>
          <a:xfrm>
            <a:off x="4601082" y="2759625"/>
            <a:ext cx="2863660" cy="14838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Tuesday &amp; Thursday </a:t>
            </a:r>
          </a:p>
        </p:txBody>
      </p:sp>
      <p:sp>
        <p:nvSpPr>
          <p:cNvPr id="13" name="Rectangle 12">
            <a:extLst>
              <a:ext uri="{FF2B5EF4-FFF2-40B4-BE49-F238E27FC236}">
                <a16:creationId xmlns:a16="http://schemas.microsoft.com/office/drawing/2014/main" id="{C57DF8C2-D9AE-2CC9-1553-456C2A706A2C}"/>
              </a:ext>
            </a:extLst>
          </p:cNvPr>
          <p:cNvSpPr/>
          <p:nvPr/>
        </p:nvSpPr>
        <p:spPr>
          <a:xfrm>
            <a:off x="8113705" y="2759626"/>
            <a:ext cx="2863660" cy="14838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Every Friday </a:t>
            </a:r>
          </a:p>
        </p:txBody>
      </p:sp>
      <p:sp>
        <p:nvSpPr>
          <p:cNvPr id="14" name="TextBox 13">
            <a:extLst>
              <a:ext uri="{FF2B5EF4-FFF2-40B4-BE49-F238E27FC236}">
                <a16:creationId xmlns:a16="http://schemas.microsoft.com/office/drawing/2014/main" id="{5ECA86C7-221C-28F1-D98D-8F9D52E4A75F}"/>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spTree>
    <p:extLst>
      <p:ext uri="{BB962C8B-B14F-4D97-AF65-F5344CB8AC3E}">
        <p14:creationId xmlns:p14="http://schemas.microsoft.com/office/powerpoint/2010/main" val="145061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0" name="Title 9">
            <a:extLst>
              <a:ext uri="{FF2B5EF4-FFF2-40B4-BE49-F238E27FC236}">
                <a16:creationId xmlns:a16="http://schemas.microsoft.com/office/drawing/2014/main" id="{CEC3999F-56AA-09AE-27D8-955A53EF95CB}"/>
              </a:ext>
            </a:extLst>
          </p:cNvPr>
          <p:cNvSpPr>
            <a:spLocks noGrp="1"/>
          </p:cNvSpPr>
          <p:nvPr>
            <p:ph type="title"/>
          </p:nvPr>
        </p:nvSpPr>
        <p:spPr/>
        <p:txBody>
          <a:bodyPr/>
          <a:lstStyle/>
          <a:p>
            <a:r>
              <a:rPr lang="en-GB">
                <a:solidFill>
                  <a:srgbClr val="002060"/>
                </a:solidFill>
              </a:rPr>
              <a:t>Leitner System – Flashcards  </a:t>
            </a:r>
          </a:p>
        </p:txBody>
      </p:sp>
      <p:sp>
        <p:nvSpPr>
          <p:cNvPr id="12" name="Content Placeholder 11">
            <a:extLst>
              <a:ext uri="{FF2B5EF4-FFF2-40B4-BE49-F238E27FC236}">
                <a16:creationId xmlns:a16="http://schemas.microsoft.com/office/drawing/2014/main" id="{139DEFA6-1FAC-B914-B81A-735BC5F3EA43}"/>
              </a:ext>
            </a:extLst>
          </p:cNvPr>
          <p:cNvSpPr>
            <a:spLocks noGrp="1"/>
          </p:cNvSpPr>
          <p:nvPr>
            <p:ph idx="1"/>
          </p:nvPr>
        </p:nvSpPr>
        <p:spPr/>
        <p:txBody>
          <a:bodyPr/>
          <a:lstStyle/>
          <a:p>
            <a:endParaRPr lang="en-GB"/>
          </a:p>
          <a:p>
            <a:r>
              <a:rPr lang="en-GB" sz="2000">
                <a:solidFill>
                  <a:srgbClr val="002060"/>
                </a:solidFill>
              </a:rPr>
              <a:t>Create flashcards</a:t>
            </a:r>
          </a:p>
          <a:p>
            <a:r>
              <a:rPr lang="en-GB" sz="2000">
                <a:solidFill>
                  <a:srgbClr val="002060"/>
                </a:solidFill>
              </a:rPr>
              <a:t>Put flashcards in Box 1 </a:t>
            </a:r>
          </a:p>
          <a:p>
            <a:r>
              <a:rPr lang="en-GB" sz="2000">
                <a:solidFill>
                  <a:srgbClr val="002060"/>
                </a:solidFill>
              </a:rPr>
              <a:t>Review cards in Box 1 daily </a:t>
            </a:r>
          </a:p>
          <a:p>
            <a:r>
              <a:rPr lang="en-GB" sz="2000">
                <a:solidFill>
                  <a:srgbClr val="002060"/>
                </a:solidFill>
              </a:rPr>
              <a:t>If a card is answered correctly, move it to Box 2. An incorrect answers go back to Box 1. </a:t>
            </a:r>
          </a:p>
          <a:p>
            <a:r>
              <a:rPr lang="en-GB" sz="2000">
                <a:solidFill>
                  <a:srgbClr val="002060"/>
                </a:solidFill>
              </a:rPr>
              <a:t>Those in Box 2 when answered correctly, move to Box 3. </a:t>
            </a:r>
          </a:p>
          <a:p>
            <a:r>
              <a:rPr lang="en-GB" sz="2000">
                <a:solidFill>
                  <a:srgbClr val="002060"/>
                </a:solidFill>
              </a:rPr>
              <a:t>Gradually space out reviews for flashcards, reinforcing memory through spaced practice.</a:t>
            </a:r>
          </a:p>
          <a:p>
            <a:pPr marL="0" indent="0">
              <a:buNone/>
            </a:pPr>
            <a:endParaRPr lang="en-GB"/>
          </a:p>
        </p:txBody>
      </p:sp>
      <p:sp>
        <p:nvSpPr>
          <p:cNvPr id="3" name="TextBox 2">
            <a:extLst>
              <a:ext uri="{FF2B5EF4-FFF2-40B4-BE49-F238E27FC236}">
                <a16:creationId xmlns:a16="http://schemas.microsoft.com/office/drawing/2014/main" id="{75698AA7-03F7-11EB-45FA-0F1884958F69}"/>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spTree>
    <p:extLst>
      <p:ext uri="{BB962C8B-B14F-4D97-AF65-F5344CB8AC3E}">
        <p14:creationId xmlns:p14="http://schemas.microsoft.com/office/powerpoint/2010/main" val="200393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4"/>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5"/>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0" name="Title 9">
            <a:extLst>
              <a:ext uri="{FF2B5EF4-FFF2-40B4-BE49-F238E27FC236}">
                <a16:creationId xmlns:a16="http://schemas.microsoft.com/office/drawing/2014/main" id="{CEC3999F-56AA-09AE-27D8-955A53EF95CB}"/>
              </a:ext>
            </a:extLst>
          </p:cNvPr>
          <p:cNvSpPr>
            <a:spLocks noGrp="1"/>
          </p:cNvSpPr>
          <p:nvPr>
            <p:ph type="title"/>
          </p:nvPr>
        </p:nvSpPr>
        <p:spPr>
          <a:xfrm>
            <a:off x="838200" y="365125"/>
            <a:ext cx="10515600" cy="926979"/>
          </a:xfrm>
        </p:spPr>
        <p:txBody>
          <a:bodyPr/>
          <a:lstStyle/>
          <a:p>
            <a:r>
              <a:rPr lang="en-GB" dirty="0">
                <a:solidFill>
                  <a:srgbClr val="002060"/>
                </a:solidFill>
              </a:rPr>
              <a:t>Video: </a:t>
            </a:r>
          </a:p>
        </p:txBody>
      </p:sp>
      <p:sp>
        <p:nvSpPr>
          <p:cNvPr id="3" name="TextBox 2">
            <a:extLst>
              <a:ext uri="{FF2B5EF4-FFF2-40B4-BE49-F238E27FC236}">
                <a16:creationId xmlns:a16="http://schemas.microsoft.com/office/drawing/2014/main" id="{75698AA7-03F7-11EB-45FA-0F1884958F69}"/>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pic>
        <p:nvPicPr>
          <p:cNvPr id="11" name="Online Media 10" title="How to study flashcards using the Leitner system">
            <a:hlinkClick r:id="" action="ppaction://media"/>
            <a:extLst>
              <a:ext uri="{FF2B5EF4-FFF2-40B4-BE49-F238E27FC236}">
                <a16:creationId xmlns:a16="http://schemas.microsoft.com/office/drawing/2014/main" id="{4CC70AFD-EE0E-1B37-49D3-EDE8919077AB}"/>
              </a:ext>
            </a:extLst>
          </p:cNvPr>
          <p:cNvPicPr>
            <a:picLocks noGrp="1" noRot="1" noChangeAspect="1"/>
          </p:cNvPicPr>
          <p:nvPr>
            <p:ph idx="1"/>
            <a:videoFile r:link="rId1"/>
          </p:nvPr>
        </p:nvPicPr>
        <p:blipFill>
          <a:blip r:embed="rId6"/>
          <a:stretch>
            <a:fillRect/>
          </a:stretch>
        </p:blipFill>
        <p:spPr>
          <a:xfrm>
            <a:off x="2145079" y="1298087"/>
            <a:ext cx="7700963" cy="4351338"/>
          </a:xfrm>
          <a:ln w="28575">
            <a:solidFill>
              <a:srgbClr val="002060"/>
            </a:solidFill>
          </a:ln>
        </p:spPr>
      </p:pic>
    </p:spTree>
    <p:extLst>
      <p:ext uri="{BB962C8B-B14F-4D97-AF65-F5344CB8AC3E}">
        <p14:creationId xmlns:p14="http://schemas.microsoft.com/office/powerpoint/2010/main" val="359249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F23-5C47-61F0-4B6E-08C4396C4E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16432A-D227-EF57-DA1C-09E3C0F4C251}"/>
              </a:ext>
            </a:extLst>
          </p:cNvPr>
          <p:cNvSpPr/>
          <p:nvPr/>
        </p:nvSpPr>
        <p:spPr>
          <a:xfrm>
            <a:off x="-1" y="0"/>
            <a:ext cx="12192001" cy="6951216"/>
          </a:xfrm>
          <a:prstGeom prst="rect">
            <a:avLst/>
          </a:prstGeom>
          <a:gradFill flip="none" rotWithShape="1">
            <a:gsLst>
              <a:gs pos="0">
                <a:schemeClr val="bg1"/>
              </a:gs>
              <a:gs pos="50000">
                <a:srgbClr val="B3E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BBD5BF-B5DB-44C2-B800-133B336EEDC7}"/>
              </a:ext>
            </a:extLst>
          </p:cNvPr>
          <p:cNvSpPr/>
          <p:nvPr/>
        </p:nvSpPr>
        <p:spPr>
          <a:xfrm>
            <a:off x="85766" y="183855"/>
            <a:ext cx="11894292" cy="58477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1" u="sng" strike="noStrike" kern="1200" cap="none" spc="0" normalizeH="0" baseline="0" noProof="0">
              <a:ln>
                <a:noFill/>
              </a:ln>
              <a:solidFill>
                <a:srgbClr val="4472C4"/>
              </a:solidFill>
              <a:effectLst/>
              <a:uLnTx/>
              <a:uFillTx/>
              <a:latin typeface="Century Gothic"/>
              <a:ea typeface="+mn-ea"/>
              <a:cs typeface="+mn-cs"/>
            </a:endParaRPr>
          </a:p>
        </p:txBody>
      </p:sp>
      <p:sp>
        <p:nvSpPr>
          <p:cNvPr id="2" name="Rectangle 1">
            <a:extLst>
              <a:ext uri="{FF2B5EF4-FFF2-40B4-BE49-F238E27FC236}">
                <a16:creationId xmlns:a16="http://schemas.microsoft.com/office/drawing/2014/main" id="{5A583191-94AC-6036-9523-66D67D973024}"/>
              </a:ext>
            </a:extLst>
          </p:cNvPr>
          <p:cNvSpPr/>
          <p:nvPr/>
        </p:nvSpPr>
        <p:spPr>
          <a:xfrm>
            <a:off x="-1" y="5850609"/>
            <a:ext cx="12192001" cy="761999"/>
          </a:xfrm>
          <a:prstGeom prst="rect">
            <a:avLst/>
          </a:prstGeom>
          <a:solidFill>
            <a:srgbClr val="0522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BC7AEB0C-FB3B-4685-78DA-7EEE901B459C}"/>
              </a:ext>
            </a:extLst>
          </p:cNvPr>
          <p:cNvPicPr>
            <a:picLocks noChangeAspect="1"/>
          </p:cNvPicPr>
          <p:nvPr/>
        </p:nvPicPr>
        <p:blipFill>
          <a:blip r:embed="rId3"/>
          <a:stretch>
            <a:fillRect/>
          </a:stretch>
        </p:blipFill>
        <p:spPr>
          <a:xfrm>
            <a:off x="268638" y="6040127"/>
            <a:ext cx="1879230" cy="436127"/>
          </a:xfrm>
          <a:prstGeom prst="rect">
            <a:avLst/>
          </a:prstGeom>
        </p:spPr>
      </p:pic>
      <p:sp>
        <p:nvSpPr>
          <p:cNvPr id="7" name="TextBox 6">
            <a:extLst>
              <a:ext uri="{FF2B5EF4-FFF2-40B4-BE49-F238E27FC236}">
                <a16:creationId xmlns:a16="http://schemas.microsoft.com/office/drawing/2014/main" id="{9B955BDE-939F-927A-99F8-BF33BE35C357}"/>
              </a:ext>
            </a:extLst>
          </p:cNvPr>
          <p:cNvSpPr txBox="1"/>
          <p:nvPr/>
        </p:nvSpPr>
        <p:spPr>
          <a:xfrm>
            <a:off x="9070900" y="6234444"/>
            <a:ext cx="3124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Respect | Ambition | Resilience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blue square with white text and yellow people&#10;&#10;Description automatically generated">
            <a:extLst>
              <a:ext uri="{FF2B5EF4-FFF2-40B4-BE49-F238E27FC236}">
                <a16:creationId xmlns:a16="http://schemas.microsoft.com/office/drawing/2014/main" id="{C0A78DFE-C21E-4823-0DCC-1A73B9B802C9}"/>
              </a:ext>
            </a:extLst>
          </p:cNvPr>
          <p:cNvPicPr>
            <a:picLocks noChangeAspect="1"/>
          </p:cNvPicPr>
          <p:nvPr/>
        </p:nvPicPr>
        <p:blipFill>
          <a:blip r:embed="rId4"/>
          <a:stretch>
            <a:fillRect/>
          </a:stretch>
        </p:blipFill>
        <p:spPr>
          <a:xfrm>
            <a:off x="11206921" y="180008"/>
            <a:ext cx="777462" cy="777462"/>
          </a:xfrm>
          <a:prstGeom prst="rect">
            <a:avLst/>
          </a:prstGeom>
        </p:spPr>
      </p:pic>
      <p:sp>
        <p:nvSpPr>
          <p:cNvPr id="9" name="TextBox 8">
            <a:extLst>
              <a:ext uri="{FF2B5EF4-FFF2-40B4-BE49-F238E27FC236}">
                <a16:creationId xmlns:a16="http://schemas.microsoft.com/office/drawing/2014/main" id="{28A0DE7E-BED0-5373-7B9F-1279AC28BF5C}"/>
              </a:ext>
            </a:extLst>
          </p:cNvPr>
          <p:cNvSpPr txBox="1"/>
          <p:nvPr/>
        </p:nvSpPr>
        <p:spPr>
          <a:xfrm>
            <a:off x="2082209" y="5954231"/>
            <a:ext cx="73984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Calibri"/>
              </a:rPr>
              <a:t>“We are a school community who celebrate inclusivity, ambition and aspirational learners”</a:t>
            </a:r>
          </a:p>
        </p:txBody>
      </p:sp>
      <p:sp>
        <p:nvSpPr>
          <p:cNvPr id="10" name="Title 9">
            <a:extLst>
              <a:ext uri="{FF2B5EF4-FFF2-40B4-BE49-F238E27FC236}">
                <a16:creationId xmlns:a16="http://schemas.microsoft.com/office/drawing/2014/main" id="{CEC3999F-56AA-09AE-27D8-955A53EF95CB}"/>
              </a:ext>
            </a:extLst>
          </p:cNvPr>
          <p:cNvSpPr>
            <a:spLocks noGrp="1"/>
          </p:cNvSpPr>
          <p:nvPr>
            <p:ph type="title"/>
          </p:nvPr>
        </p:nvSpPr>
        <p:spPr/>
        <p:txBody>
          <a:bodyPr/>
          <a:lstStyle/>
          <a:p>
            <a:r>
              <a:rPr lang="en-GB">
                <a:solidFill>
                  <a:srgbClr val="002060"/>
                </a:solidFill>
              </a:rPr>
              <a:t>Flashcard Non-Example:   </a:t>
            </a:r>
          </a:p>
        </p:txBody>
      </p:sp>
      <p:sp>
        <p:nvSpPr>
          <p:cNvPr id="14" name="Text Placeholder 13">
            <a:extLst>
              <a:ext uri="{FF2B5EF4-FFF2-40B4-BE49-F238E27FC236}">
                <a16:creationId xmlns:a16="http://schemas.microsoft.com/office/drawing/2014/main" id="{71F639CE-1A23-04F6-15CD-7D23110BFF33}"/>
              </a:ext>
            </a:extLst>
          </p:cNvPr>
          <p:cNvSpPr>
            <a:spLocks noGrp="1"/>
          </p:cNvSpPr>
          <p:nvPr>
            <p:ph type="body" idx="1"/>
          </p:nvPr>
        </p:nvSpPr>
        <p:spPr>
          <a:xfrm>
            <a:off x="541748" y="1217396"/>
            <a:ext cx="5378988" cy="823912"/>
          </a:xfrm>
        </p:spPr>
        <p:txBody>
          <a:bodyPr/>
          <a:lstStyle/>
          <a:p>
            <a:r>
              <a:rPr lang="en-GB"/>
              <a:t>N</a:t>
            </a:r>
            <a:r>
              <a:rPr lang="en-GB">
                <a:solidFill>
                  <a:srgbClr val="002060"/>
                </a:solidFill>
              </a:rPr>
              <a:t>on – Example: </a:t>
            </a:r>
          </a:p>
        </p:txBody>
      </p:sp>
      <p:sp>
        <p:nvSpPr>
          <p:cNvPr id="12" name="Content Placeholder 11">
            <a:extLst>
              <a:ext uri="{FF2B5EF4-FFF2-40B4-BE49-F238E27FC236}">
                <a16:creationId xmlns:a16="http://schemas.microsoft.com/office/drawing/2014/main" id="{139DEFA6-1FAC-B914-B81A-735BC5F3EA43}"/>
              </a:ext>
            </a:extLst>
          </p:cNvPr>
          <p:cNvSpPr>
            <a:spLocks noGrp="1"/>
          </p:cNvSpPr>
          <p:nvPr>
            <p:ph sz="half" idx="2"/>
          </p:nvPr>
        </p:nvSpPr>
        <p:spPr/>
        <p:txBody>
          <a:bodyPr/>
          <a:lstStyle/>
          <a:p>
            <a:endParaRPr lang="en-GB"/>
          </a:p>
          <a:p>
            <a:pPr marL="0" indent="0">
              <a:buNone/>
            </a:pPr>
            <a:endParaRPr lang="en-GB"/>
          </a:p>
        </p:txBody>
      </p:sp>
      <p:sp>
        <p:nvSpPr>
          <p:cNvPr id="3" name="Rectangle 2">
            <a:extLst>
              <a:ext uri="{FF2B5EF4-FFF2-40B4-BE49-F238E27FC236}">
                <a16:creationId xmlns:a16="http://schemas.microsoft.com/office/drawing/2014/main" id="{070E0A6C-19BA-9599-2933-A5EAF40EB06C}"/>
              </a:ext>
            </a:extLst>
          </p:cNvPr>
          <p:cNvSpPr/>
          <p:nvPr/>
        </p:nvSpPr>
        <p:spPr>
          <a:xfrm>
            <a:off x="541748" y="2199861"/>
            <a:ext cx="5378988" cy="34050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William Shakespeare (26 April 1564 - 23 April 1616) was an English poet, playwright, and actor. He is often called the "Bard of Avon", a reference to his birthplace of Stratford-upon-Avon. He moved to London as an adult and many of his plays were performed there, at the Globe theatre. He wrote approximately 39 plays in total, including tragedies like Hamlet, comedies like A Midsummer Night's Dream and histories like Richard III.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EA46152-2515-5A94-458B-196831B7721E}"/>
              </a:ext>
            </a:extLst>
          </p:cNvPr>
          <p:cNvSpPr txBox="1"/>
          <p:nvPr/>
        </p:nvSpPr>
        <p:spPr>
          <a:xfrm>
            <a:off x="0" y="41683"/>
            <a:ext cx="3214089" cy="369332"/>
          </a:xfrm>
          <a:prstGeom prst="rect">
            <a:avLst/>
          </a:prstGeom>
          <a:noFill/>
        </p:spPr>
        <p:txBody>
          <a:bodyPr wrap="square" lIns="91440" tIns="45720" rIns="91440" bIns="45720" rtlCol="0" anchor="t">
            <a:spAutoFit/>
          </a:bodyPr>
          <a:lstStyle/>
          <a:p>
            <a:r>
              <a:rPr lang="en-GB" b="1">
                <a:highlight>
                  <a:srgbClr val="FFFF00"/>
                </a:highlight>
              </a:rPr>
              <a:t>PRESENT</a:t>
            </a:r>
          </a:p>
        </p:txBody>
      </p:sp>
      <p:sp>
        <p:nvSpPr>
          <p:cNvPr id="13" name="Text Placeholder 12">
            <a:extLst>
              <a:ext uri="{FF2B5EF4-FFF2-40B4-BE49-F238E27FC236}">
                <a16:creationId xmlns:a16="http://schemas.microsoft.com/office/drawing/2014/main" id="{F3865EA2-2ED3-32BC-79A3-5EAFBC90E9F6}"/>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957715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c76b0c-2217-4243-8237-27616915d44d">
      <UserInfo>
        <DisplayName>Mrs A Robinson</DisplayName>
        <AccountId>17</AccountId>
        <AccountType/>
      </UserInfo>
      <UserInfo>
        <DisplayName>Ms S Mallon</DisplayName>
        <AccountId>45</AccountId>
        <AccountType/>
      </UserInfo>
      <UserInfo>
        <DisplayName>Miss V Williams</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8BF9B9245F8C47873E8CC1623ADF23" ma:contentTypeVersion="10" ma:contentTypeDescription="Create a new document." ma:contentTypeScope="" ma:versionID="12b0abdced4e7358e91523c81e9cdeee">
  <xsd:schema xmlns:xsd="http://www.w3.org/2001/XMLSchema" xmlns:xs="http://www.w3.org/2001/XMLSchema" xmlns:p="http://schemas.microsoft.com/office/2006/metadata/properties" xmlns:ns2="31a82b1b-8a41-45b2-b516-72b3f6fb773f" xmlns:ns3="48c76b0c-2217-4243-8237-27616915d44d" targetNamespace="http://schemas.microsoft.com/office/2006/metadata/properties" ma:root="true" ma:fieldsID="da5e8d165767d5bcc67dcb4a0bea7f1d" ns2:_="" ns3:_="">
    <xsd:import namespace="31a82b1b-8a41-45b2-b516-72b3f6fb773f"/>
    <xsd:import namespace="48c76b0c-2217-4243-8237-27616915d44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82b1b-8a41-45b2-b516-72b3f6fb7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c76b0c-2217-4243-8237-27616915d44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9BA43-A590-4ECD-98C3-4EBE1621B9CD}">
  <ds:schemaRefs>
    <ds:schemaRef ds:uri="http://purl.org/dc/terms/"/>
    <ds:schemaRef ds:uri="http://purl.org/dc/elements/1.1/"/>
    <ds:schemaRef ds:uri="http://www.w3.org/XML/1998/namespace"/>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48c76b0c-2217-4243-8237-27616915d44d"/>
    <ds:schemaRef ds:uri="31a82b1b-8a41-45b2-b516-72b3f6fb773f"/>
  </ds:schemaRefs>
</ds:datastoreItem>
</file>

<file path=customXml/itemProps2.xml><?xml version="1.0" encoding="utf-8"?>
<ds:datastoreItem xmlns:ds="http://schemas.openxmlformats.org/officeDocument/2006/customXml" ds:itemID="{E340B860-0A0F-4B1D-8596-B11DEE8FE6E6}">
  <ds:schemaRefs>
    <ds:schemaRef ds:uri="31a82b1b-8a41-45b2-b516-72b3f6fb773f"/>
    <ds:schemaRef ds:uri="48c76b0c-2217-4243-8237-27616915d4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1C5B40-BF5C-4972-9FEF-156F5E1C91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1994</Words>
  <Application>Microsoft Office PowerPoint</Application>
  <PresentationFormat>Widescreen</PresentationFormat>
  <Paragraphs>272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How can we interrupt the forgetting curve?</vt:lpstr>
      <vt:lpstr>Leitner System – Flashcards  </vt:lpstr>
      <vt:lpstr>Leitner System – Flashcards  </vt:lpstr>
      <vt:lpstr>Video: </vt:lpstr>
      <vt:lpstr>Flashcard Non-Example:   </vt:lpstr>
      <vt:lpstr>Flashcard Example:   </vt:lpstr>
      <vt:lpstr>PowerPoint Presentation</vt:lpstr>
      <vt:lpstr>PowerPoint Presentation</vt:lpstr>
      <vt:lpstr>PowerPoint Presentation</vt:lpstr>
      <vt:lpstr>Your teacher will now circulate and give you feedback</vt:lpstr>
      <vt:lpstr>Task: </vt:lpstr>
      <vt:lpstr>Takeaway: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Mallon</dc:creator>
  <cp:lastModifiedBy>Ms G Johnston</cp:lastModifiedBy>
  <cp:revision>19</cp:revision>
  <dcterms:created xsi:type="dcterms:W3CDTF">2020-09-30T08:47:40Z</dcterms:created>
  <dcterms:modified xsi:type="dcterms:W3CDTF">2024-02-08T08:40:53Z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0x0101004B8BF9B9245F8C47873E8CC1623ADF23</vt:lpwstr>
  </property>
  <property fmtid="{D5CDD505-2E9C-101B-9397-08002B2CF9AE}" pid="3" name="Order">
    <vt:r8>18200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ies>
</file>